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8" r:id="rId6"/>
    <p:sldId id="262" r:id="rId7"/>
    <p:sldId id="259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3C58-7AFF-4AF7-942D-817F22C1F97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ABBD-0F18-43BC-AD67-EB568E306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85728"/>
            <a:ext cx="6070428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Робота практичного психолога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714884"/>
            <a:ext cx="6400800" cy="1752600"/>
          </a:xfrm>
        </p:spPr>
        <p:txBody>
          <a:bodyPr/>
          <a:lstStyle/>
          <a:p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психолога в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інтернатному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закладі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спортивного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профілю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Users\Professional\Desktop\нужно\ФОТО\IMG_20210505_084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6715172" cy="3095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214290"/>
            <a:ext cx="709516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Методи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форми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роботи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 психолога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928670"/>
            <a:ext cx="6500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Comic Sans MS" panose="030F0702030302020204" pitchFamily="66" charset="0"/>
              </a:rPr>
              <a:t>Методи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психологічної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роботи</a:t>
            </a:r>
            <a:r>
              <a:rPr lang="ru-RU" sz="1600" b="1" dirty="0">
                <a:latin typeface="Comic Sans MS" panose="030F0702030302020204" pitchFamily="66" charset="0"/>
              </a:rPr>
              <a:t> </a:t>
            </a:r>
            <a:r>
              <a:rPr lang="ru-RU" sz="1600" dirty="0">
                <a:latin typeface="Comic Sans MS" panose="030F0702030302020204" pitchFamily="66" charset="0"/>
              </a:rPr>
              <a:t>- </a:t>
            </a:r>
            <a:r>
              <a:rPr lang="ru-RU" sz="1600" dirty="0" err="1">
                <a:latin typeface="Comic Sans MS" panose="030F0702030302020204" pitchFamily="66" charset="0"/>
              </a:rPr>
              <a:t>це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сукупність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прийомів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способів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які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використовуються</a:t>
            </a:r>
            <a:r>
              <a:rPr lang="ru-RU" sz="1600" dirty="0">
                <a:latin typeface="Comic Sans MS" panose="030F0702030302020204" pitchFamily="66" charset="0"/>
              </a:rPr>
              <a:t> для </a:t>
            </a:r>
            <a:r>
              <a:rPr lang="ru-RU" sz="1600" dirty="0" err="1">
                <a:latin typeface="Comic Sans MS" panose="030F0702030302020204" pitchFamily="66" charset="0"/>
              </a:rPr>
              <a:t>стимулювання</a:t>
            </a:r>
            <a:r>
              <a:rPr lang="ru-RU" sz="1600" dirty="0">
                <a:latin typeface="Comic Sans MS" panose="030F0702030302020204" pitchFamily="66" charset="0"/>
              </a:rPr>
              <a:t> </a:t>
            </a:r>
            <a:r>
              <a:rPr lang="ru-RU" sz="1600" dirty="0" err="1">
                <a:latin typeface="Comic Sans MS" panose="030F0702030302020204" pitchFamily="66" charset="0"/>
              </a:rPr>
              <a:t>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розвитку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потенційних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можливостей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особистості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конструктивної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діяльності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щодо</a:t>
            </a:r>
            <a:r>
              <a:rPr lang="ru-RU" sz="1600" dirty="0">
                <a:latin typeface="Comic Sans MS" panose="030F0702030302020204" pitchFamily="66" charset="0"/>
              </a:rPr>
              <a:t> </a:t>
            </a:r>
            <a:r>
              <a:rPr lang="ru-RU" sz="1600" dirty="0" err="1">
                <a:latin typeface="Comic Sans MS" panose="030F0702030302020204" pitchFamily="66" charset="0"/>
              </a:rPr>
              <a:t>зміни</a:t>
            </a:r>
            <a:r>
              <a:rPr lang="ru-RU" sz="1600" b="1" dirty="0">
                <a:latin typeface="Comic Sans MS" panose="030F0702030302020204" pitchFamily="66" charset="0"/>
              </a:rPr>
              <a:t>  </a:t>
            </a:r>
            <a:r>
              <a:rPr lang="ru-RU" sz="1600" dirty="0" err="1">
                <a:latin typeface="Comic Sans MS" panose="030F0702030302020204" pitchFamily="66" charset="0"/>
              </a:rPr>
              <a:t>несприятливої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життєвої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ситуації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чи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розв'язання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психологічнх</a:t>
            </a:r>
            <a:r>
              <a:rPr lang="ru-RU" sz="1600" dirty="0">
                <a:latin typeface="Comic Sans MS" panose="030F0702030302020204" pitchFamily="66" charset="0"/>
              </a:rPr>
              <a:t> проблем </a:t>
            </a:r>
            <a:r>
              <a:rPr lang="ru-RU" sz="1600" dirty="0" err="1">
                <a:latin typeface="Comic Sans MS" panose="030F0702030302020204" pitchFamily="66" charset="0"/>
              </a:rPr>
              <a:t>клієнтів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429000"/>
            <a:ext cx="6715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latin typeface="Comic Sans MS" panose="030F0702030302020204" pitchFamily="66" charset="0"/>
              </a:rPr>
              <a:t>Психологічні</a:t>
            </a:r>
            <a:r>
              <a:rPr lang="ru-RU" sz="1400" b="1" i="1" dirty="0">
                <a:latin typeface="Comic Sans MS" panose="030F0702030302020204" pitchFamily="66" charset="0"/>
              </a:rPr>
              <a:t>:</a:t>
            </a:r>
            <a:endParaRPr lang="ru-RU" sz="1400" dirty="0">
              <a:latin typeface="Comic Sans MS" panose="030F0702030302020204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Методи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психодіагностики</a:t>
            </a:r>
            <a:r>
              <a:rPr lang="ru-RU" sz="1400" dirty="0">
                <a:latin typeface="Comic Sans MS" panose="030F0702030302020204" pitchFamily="66" charset="0"/>
              </a:rPr>
              <a:t> (</a:t>
            </a:r>
            <a:r>
              <a:rPr lang="ru-RU" sz="1400" dirty="0" err="1">
                <a:latin typeface="Comic Sans MS" panose="030F0702030302020204" pitchFamily="66" charset="0"/>
              </a:rPr>
              <a:t>тестування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інтелекту</a:t>
            </a:r>
            <a:r>
              <a:rPr lang="ru-RU" sz="1400" dirty="0"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latin typeface="Comic Sans MS" panose="030F0702030302020204" pitchFamily="66" charset="0"/>
              </a:rPr>
              <a:t>здібностей</a:t>
            </a:r>
            <a:r>
              <a:rPr lang="ru-RU" sz="1400" dirty="0">
                <a:latin typeface="Comic Sans MS" panose="030F0702030302020204" pitchFamily="66" charset="0"/>
              </a:rPr>
              <a:t>, </a:t>
            </a:r>
            <a:r>
              <a:rPr lang="ru-RU" sz="1400" dirty="0" err="1">
                <a:latin typeface="Comic Sans MS" panose="030F0702030302020204" pitchFamily="66" charset="0"/>
              </a:rPr>
              <a:t>малюнкові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та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проективні</a:t>
            </a:r>
            <a:r>
              <a:rPr lang="ru-RU" sz="1400" dirty="0">
                <a:latin typeface="Comic Sans MS" panose="030F0702030302020204" pitchFamily="66" charset="0"/>
              </a:rPr>
              <a:t> тести, </a:t>
            </a:r>
            <a:r>
              <a:rPr lang="ru-RU" sz="1400" dirty="0" err="1">
                <a:latin typeface="Comic Sans MS" panose="030F0702030302020204" pitchFamily="66" charset="0"/>
              </a:rPr>
              <a:t>особистісні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опитувальники</a:t>
            </a:r>
            <a:r>
              <a:rPr lang="ru-RU" sz="1400" dirty="0">
                <a:latin typeface="Comic Sans MS" panose="030F0702030302020204" pitchFamily="66" charset="0"/>
              </a:rPr>
              <a:t>, </a:t>
            </a:r>
            <a:r>
              <a:rPr lang="ru-RU" sz="1400" dirty="0" err="1">
                <a:latin typeface="Comic Sans MS" panose="030F0702030302020204" pitchFamily="66" charset="0"/>
              </a:rPr>
              <a:t>соціометрія</a:t>
            </a:r>
            <a:r>
              <a:rPr lang="ru-RU" sz="1400" dirty="0">
                <a:latin typeface="Comic Sans MS" panose="030F0702030302020204" pitchFamily="66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Психотерапевтичні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методи</a:t>
            </a:r>
            <a:r>
              <a:rPr lang="ru-RU" sz="1400" dirty="0">
                <a:latin typeface="Comic Sans MS" panose="030F0702030302020204" pitchFamily="66" charset="0"/>
              </a:rPr>
              <a:t> (</a:t>
            </a:r>
            <a:r>
              <a:rPr lang="ru-RU" sz="1400" dirty="0" err="1">
                <a:latin typeface="Comic Sans MS" panose="030F0702030302020204" pitchFamily="66" charset="0"/>
              </a:rPr>
              <a:t>соціодрама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ігрова</a:t>
            </a:r>
            <a:r>
              <a:rPr lang="ru-RU" sz="1400" dirty="0">
                <a:latin typeface="Comic Sans MS" panose="030F0702030302020204" pitchFamily="66" charset="0"/>
              </a:rPr>
              <a:t> </a:t>
            </a:r>
            <a:r>
              <a:rPr lang="ru-RU" sz="1400" dirty="0" err="1">
                <a:latin typeface="Comic Sans MS" panose="030F0702030302020204" pitchFamily="66" charset="0"/>
              </a:rPr>
              <a:t>терапія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психосоціальна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терапія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сімейна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психотерапія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поведінкова</a:t>
            </a:r>
            <a:r>
              <a:rPr lang="ru-RU" sz="1400" dirty="0">
                <a:latin typeface="Comic Sans MS" panose="030F0702030302020204" pitchFamily="66" charset="0"/>
              </a:rPr>
              <a:t> </a:t>
            </a:r>
            <a:r>
              <a:rPr lang="ru-RU" sz="1400" dirty="0" err="1">
                <a:latin typeface="Comic Sans MS" panose="030F0702030302020204" pitchFamily="66" charset="0"/>
              </a:rPr>
              <a:t>терапія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когнітивна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гештальт</a:t>
            </a:r>
            <a:r>
              <a:rPr lang="ru-RU" sz="1400" dirty="0">
                <a:latin typeface="Comic Sans MS" panose="030F0702030302020204" pitchFamily="66" charset="0"/>
              </a:rPr>
              <a:t> – </a:t>
            </a:r>
            <a:r>
              <a:rPr lang="ru-RU" sz="1400" dirty="0" err="1">
                <a:latin typeface="Comic Sans MS" panose="030F0702030302020204" pitchFamily="66" charset="0"/>
              </a:rPr>
              <a:t>терапія</a:t>
            </a:r>
            <a:r>
              <a:rPr lang="ru-RU" sz="1400" dirty="0"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latin typeface="Comic Sans MS" panose="030F0702030302020204" pitchFamily="66" charset="0"/>
              </a:rPr>
              <a:t>тілесно-орієнтована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психотерапія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психосоматика</a:t>
            </a:r>
            <a:r>
              <a:rPr lang="ru-RU" sz="1400" dirty="0">
                <a:latin typeface="Comic Sans MS" panose="030F0702030302020204" pitchFamily="66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Психокорекційні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методи</a:t>
            </a:r>
            <a:r>
              <a:rPr lang="ru-RU" sz="1400" dirty="0">
                <a:latin typeface="Comic Sans MS" panose="030F0702030302020204" pitchFamily="66" charset="0"/>
              </a:rPr>
              <a:t> (</a:t>
            </a:r>
            <a:r>
              <a:rPr lang="ru-RU" sz="1400" dirty="0" err="1">
                <a:latin typeface="Comic Sans MS" panose="030F0702030302020204" pitchFamily="66" charset="0"/>
              </a:rPr>
              <a:t>психогімнастика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арт-терапія</a:t>
            </a:r>
            <a:r>
              <a:rPr lang="ru-RU" sz="1400" dirty="0">
                <a:latin typeface="Comic Sans MS" panose="030F0702030302020204" pitchFamily="66" charset="0"/>
              </a:rPr>
              <a:t>, </a:t>
            </a:r>
            <a:r>
              <a:rPr lang="ru-RU" sz="1400" dirty="0" err="1">
                <a:latin typeface="Comic Sans MS" panose="030F0702030302020204" pitchFamily="66" charset="0"/>
              </a:rPr>
              <a:t>казкотерапія</a:t>
            </a:r>
            <a:r>
              <a:rPr lang="ru-RU" sz="1400" dirty="0">
                <a:latin typeface="Comic Sans MS" panose="030F0702030302020204" pitchFamily="66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Психологічне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консультування</a:t>
            </a:r>
            <a:endParaRPr lang="ru-RU" sz="1400" dirty="0">
              <a:latin typeface="Comic Sans MS" panose="030F0702030302020204" pitchFamily="66" charset="0"/>
            </a:endParaRPr>
          </a:p>
          <a:p>
            <a:endParaRPr lang="ru-RU" sz="1400" b="1" i="1" dirty="0">
              <a:latin typeface="Comic Sans MS" panose="030F0702030302020204" pitchFamily="66" charset="0"/>
            </a:endParaRPr>
          </a:p>
          <a:p>
            <a:r>
              <a:rPr lang="ru-RU" sz="1400" b="1" i="1" dirty="0" err="1">
                <a:latin typeface="Comic Sans MS" panose="030F0702030302020204" pitchFamily="66" charset="0"/>
              </a:rPr>
              <a:t>Соціологічні</a:t>
            </a:r>
            <a:r>
              <a:rPr lang="ru-RU" sz="1400" b="1" i="1" dirty="0">
                <a:latin typeface="Comic Sans MS" panose="030F0702030302020204" pitchFamily="66" charset="0"/>
              </a:rPr>
              <a:t>:</a:t>
            </a:r>
            <a:endParaRPr lang="ru-RU" sz="1400" dirty="0">
              <a:latin typeface="Comic Sans MS" panose="030F0702030302020204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Спостереження</a:t>
            </a:r>
            <a:r>
              <a:rPr lang="ru-RU" sz="1400" dirty="0">
                <a:latin typeface="Comic Sans MS" panose="030F0702030302020204" pitchFamily="66" charset="0"/>
              </a:rPr>
              <a:t>,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err="1">
                <a:latin typeface="Comic Sans MS" panose="030F0702030302020204" pitchFamily="66" charset="0"/>
              </a:rPr>
              <a:t>Методи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опитування</a:t>
            </a:r>
            <a:r>
              <a:rPr lang="ru-RU" sz="1400" dirty="0">
                <a:latin typeface="Comic Sans MS" panose="030F0702030302020204" pitchFamily="66" charset="0"/>
              </a:rPr>
              <a:t> (</a:t>
            </a:r>
            <a:r>
              <a:rPr lang="ru-RU" sz="1400" dirty="0" err="1">
                <a:latin typeface="Comic Sans MS" panose="030F0702030302020204" pitchFamily="66" charset="0"/>
              </a:rPr>
              <a:t>інтерв'ю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анкетування</a:t>
            </a:r>
            <a:r>
              <a:rPr lang="ru-RU" sz="14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643182"/>
            <a:ext cx="82867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вирішення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професійних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завдань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практичній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роботі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використовую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різноманітні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методи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1538" y="142852"/>
            <a:ext cx="671517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Comic Sans MS" panose="030F0702030302020204" pitchFamily="66" charset="0"/>
              </a:rPr>
              <a:t>Психологічні</a:t>
            </a:r>
            <a:r>
              <a:rPr lang="ru-RU" sz="1400" b="1" dirty="0">
                <a:latin typeface="Comic Sans MS" panose="030F0702030302020204" pitchFamily="66" charset="0"/>
              </a:rPr>
              <a:t> </a:t>
            </a:r>
            <a:r>
              <a:rPr lang="ru-RU" sz="1400" b="1" dirty="0" err="1">
                <a:latin typeface="Comic Sans MS" panose="030F0702030302020204" pitchFamily="66" charset="0"/>
              </a:rPr>
              <a:t>методи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застосовуються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метою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діагностики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особливостей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індивіда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організації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основі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отриманих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результатів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різних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видів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психотерапевтичної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психокорекційної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роботи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endPara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Окрім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психологічних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методів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психологи у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роботі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широко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застосовую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різні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види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соціологічних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методів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спостереження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анкетування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8573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>
                <a:latin typeface="Comic Sans MS" panose="030F0702030302020204" pitchFamily="66" charset="0"/>
              </a:rPr>
              <a:t>Тестування</a:t>
            </a:r>
            <a:r>
              <a:rPr lang="ru-RU" sz="1400" b="1" dirty="0">
                <a:latin typeface="Comic Sans MS" panose="030F0702030302020204" pitchFamily="66" charset="0"/>
              </a:rPr>
              <a:t> </a:t>
            </a:r>
            <a:r>
              <a:rPr lang="ru-RU" sz="1400" dirty="0">
                <a:latin typeface="Comic Sans MS" panose="030F0702030302020204" pitchFamily="66" charset="0"/>
              </a:rPr>
              <a:t>- метод </a:t>
            </a:r>
            <a:r>
              <a:rPr lang="ru-RU" sz="1400" dirty="0" err="1">
                <a:latin typeface="Comic Sans MS" panose="030F0702030302020204" pitchFamily="66" charset="0"/>
              </a:rPr>
              <a:t>психологічної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діагностики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провідним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організаційним</a:t>
            </a:r>
            <a:r>
              <a:rPr lang="ru-RU" sz="1400" dirty="0">
                <a:latin typeface="Comic Sans MS" panose="030F0702030302020204" pitchFamily="66" charset="0"/>
              </a:rPr>
              <a:t> моментом </a:t>
            </a:r>
            <a:r>
              <a:rPr lang="ru-RU" sz="1400" dirty="0" err="1">
                <a:latin typeface="Comic Sans MS" panose="030F0702030302020204" pitchFamily="66" charset="0"/>
              </a:rPr>
              <a:t>якого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є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застосування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стандартизованих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запитань</a:t>
            </a:r>
            <a:r>
              <a:rPr lang="ru-RU" sz="1400" dirty="0"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latin typeface="Comic Sans MS" panose="030F0702030302020204" pitchFamily="66" charset="0"/>
              </a:rPr>
              <a:t>завдань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що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мають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певну</a:t>
            </a:r>
            <a:r>
              <a:rPr lang="ru-RU" sz="1400" dirty="0">
                <a:latin typeface="Comic Sans MS" panose="030F0702030302020204" pitchFamily="66" charset="0"/>
              </a:rPr>
              <a:t> шкалу </a:t>
            </a:r>
            <a:r>
              <a:rPr lang="ru-RU" sz="1400" dirty="0" err="1">
                <a:latin typeface="Comic Sans MS" panose="030F0702030302020204" pitchFamily="66" charset="0"/>
              </a:rPr>
              <a:t>значень</a:t>
            </a:r>
            <a:r>
              <a:rPr lang="ru-RU" sz="1400" dirty="0">
                <a:latin typeface="Comic Sans MS" panose="030F0702030302020204" pitchFamily="66" charset="0"/>
              </a:rPr>
              <a:t>. </a:t>
            </a:r>
            <a:r>
              <a:rPr lang="ru-RU" sz="1400" dirty="0" err="1">
                <a:latin typeface="Comic Sans MS" panose="030F0702030302020204" pitchFamily="66" charset="0"/>
              </a:rPr>
              <a:t>Тестовий</a:t>
            </a:r>
            <a:r>
              <a:rPr lang="ru-RU" sz="1400" dirty="0">
                <a:latin typeface="Comic Sans MS" panose="030F0702030302020204" pitchFamily="66" charset="0"/>
              </a:rPr>
              <a:t> метод </a:t>
            </a:r>
            <a:r>
              <a:rPr lang="ru-RU" sz="1400" dirty="0" err="1">
                <a:latin typeface="Comic Sans MS" panose="030F0702030302020204" pitchFamily="66" charset="0"/>
              </a:rPr>
              <a:t>дає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змогу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з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певною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мірою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точності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встановити</a:t>
            </a:r>
            <a:r>
              <a:rPr lang="ru-RU" sz="1400" dirty="0">
                <a:latin typeface="Comic Sans MS" panose="030F0702030302020204" pitchFamily="66" charset="0"/>
              </a:rPr>
              <a:t> «</a:t>
            </a:r>
            <a:r>
              <a:rPr lang="ru-RU" sz="1400" dirty="0" err="1">
                <a:latin typeface="Comic Sans MS" panose="030F0702030302020204" pitchFamily="66" charset="0"/>
              </a:rPr>
              <a:t>актуальний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рівень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розвитку</a:t>
            </a:r>
            <a:r>
              <a:rPr lang="ru-RU" sz="1400" dirty="0">
                <a:latin typeface="Comic Sans MS" panose="030F0702030302020204" pitchFamily="66" charset="0"/>
              </a:rPr>
              <a:t> в </a:t>
            </a:r>
            <a:r>
              <a:rPr lang="ru-RU" sz="1400" dirty="0" err="1">
                <a:latin typeface="Comic Sans MS" panose="030F0702030302020204" pitchFamily="66" charset="0"/>
              </a:rPr>
              <a:t>індивіда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необхідних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навичок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знань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особистісних</a:t>
            </a:r>
            <a:r>
              <a:rPr lang="ru-RU" sz="1400" dirty="0">
                <a:latin typeface="Comic Sans MS" panose="030F0702030302020204" pitchFamily="66" charset="0"/>
              </a:rPr>
              <a:t> характеристик </a:t>
            </a:r>
            <a:r>
              <a:rPr lang="ru-RU" sz="1400" dirty="0" err="1">
                <a:latin typeface="Comic Sans MS" panose="030F0702030302020204" pitchFamily="66" charset="0"/>
              </a:rPr>
              <a:t>тощо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 descr="IMG_20220125_133541.jpg"/>
          <p:cNvPicPr>
            <a:picLocks noChangeAspect="1"/>
          </p:cNvPicPr>
          <p:nvPr/>
        </p:nvPicPr>
        <p:blipFill>
          <a:blip r:embed="rId2" cstate="print"/>
          <a:srcRect l="18750" r="51562"/>
          <a:stretch>
            <a:fillRect/>
          </a:stretch>
        </p:blipFill>
        <p:spPr>
          <a:xfrm rot="5400000">
            <a:off x="5837638" y="955605"/>
            <a:ext cx="207022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428860" y="3571876"/>
            <a:ext cx="5959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Спостереження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візуальне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сприйняття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реєстрація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значимих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щодо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об'єкту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спостереження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фактів</a:t>
            </a:r>
            <a:r>
              <a:rPr lang="ru-RU" dirty="0">
                <a:latin typeface="Comic Sans MS" panose="030F0702030302020204" pitchFamily="66" charset="0"/>
              </a:rPr>
              <a:t>. </a:t>
            </a:r>
          </a:p>
        </p:txBody>
      </p:sp>
      <p:pic>
        <p:nvPicPr>
          <p:cNvPr id="16" name="Рисунок 15" descr="IMG_20210324_215049 (1).jpg"/>
          <p:cNvPicPr>
            <a:picLocks noChangeAspect="1"/>
          </p:cNvPicPr>
          <p:nvPr/>
        </p:nvPicPr>
        <p:blipFill>
          <a:blip r:embed="rId3" cstate="print"/>
          <a:srcRect l="12500" r="49219"/>
          <a:stretch>
            <a:fillRect/>
          </a:stretch>
        </p:blipFill>
        <p:spPr>
          <a:xfrm rot="5400000">
            <a:off x="552275" y="3805387"/>
            <a:ext cx="261016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220218_163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4121577"/>
            <a:ext cx="3071834" cy="141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286084" y="5380672"/>
            <a:ext cx="5857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Тілесно-орієнтована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терапія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спрямована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подолання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внутрішніх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психосоматичних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бар'єрів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невротичних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симптомів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</a:t>
            </a:r>
            <a:r>
              <a:rPr lang="ru-RU" dirty="0">
                <a:latin typeface="Comic Sans MS" panose="030F0702030302020204" pitchFamily="66" charset="0"/>
              </a:rPr>
              <a:t> метою </a:t>
            </a:r>
            <a:r>
              <a:rPr lang="ru-RU" dirty="0" err="1">
                <a:latin typeface="Comic Sans MS" panose="030F0702030302020204" pitchFamily="66" charset="0"/>
              </a:rPr>
              <a:t>досягнення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більшої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природності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гармонійності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адекватності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вираженні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прагнень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почуттів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6799" y="46140"/>
            <a:ext cx="564510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Арт-терапія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метод </a:t>
            </a:r>
            <a:r>
              <a:rPr lang="ru-RU" sz="1600" dirty="0" err="1">
                <a:latin typeface="Comic Sans MS" panose="030F0702030302020204" pitchFamily="66" charset="0"/>
              </a:rPr>
              <a:t>впливу</a:t>
            </a:r>
            <a:r>
              <a:rPr lang="ru-RU" sz="1600" dirty="0">
                <a:latin typeface="Comic Sans MS" panose="030F0702030302020204" pitchFamily="66" charset="0"/>
              </a:rPr>
              <a:t> на </a:t>
            </a:r>
            <a:r>
              <a:rPr lang="ru-RU" sz="1600" dirty="0" err="1">
                <a:latin typeface="Comic Sans MS" panose="030F0702030302020204" pitchFamily="66" charset="0"/>
              </a:rPr>
              <a:t>психоемоційний</a:t>
            </a:r>
            <a:r>
              <a:rPr lang="ru-RU" sz="1600" dirty="0">
                <a:latin typeface="Comic Sans MS" panose="030F0702030302020204" pitchFamily="66" charset="0"/>
              </a:rPr>
              <a:t> та </a:t>
            </a:r>
            <a:r>
              <a:rPr lang="ru-RU" sz="1600" dirty="0" err="1">
                <a:latin typeface="Comic Sans MS" panose="030F0702030302020204" pitchFamily="66" charset="0"/>
              </a:rPr>
              <a:t>фізичний</a:t>
            </a:r>
            <a:r>
              <a:rPr lang="ru-RU" sz="1600" dirty="0">
                <a:latin typeface="Comic Sans MS" panose="030F0702030302020204" pitchFamily="66" charset="0"/>
              </a:rPr>
              <a:t> стан </a:t>
            </a:r>
            <a:r>
              <a:rPr lang="ru-RU" sz="1600" dirty="0" err="1">
                <a:latin typeface="Comic Sans MS" panose="030F0702030302020204" pitchFamily="66" charset="0"/>
              </a:rPr>
              <a:t>людини</a:t>
            </a:r>
            <a:r>
              <a:rPr lang="ru-RU" sz="1600" dirty="0">
                <a:latin typeface="Comic Sans MS" panose="030F0702030302020204" pitchFamily="66" charset="0"/>
              </a:rPr>
              <a:t> за </a:t>
            </a:r>
            <a:r>
              <a:rPr lang="ru-RU" sz="1600" dirty="0" err="1">
                <a:latin typeface="Comic Sans MS" panose="030F0702030302020204" pitchFamily="66" charset="0"/>
              </a:rPr>
              <a:t>допомогою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різних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видів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художнього</a:t>
            </a:r>
            <a:r>
              <a:rPr lang="ru-RU" sz="1600" dirty="0">
                <a:latin typeface="Comic Sans MS" panose="030F0702030302020204" pitchFamily="66" charset="0"/>
              </a:rPr>
              <a:t> та </a:t>
            </a:r>
            <a:r>
              <a:rPr lang="ru-RU" sz="1600" dirty="0" err="1">
                <a:latin typeface="Comic Sans MS" panose="030F0702030302020204" pitchFamily="66" charset="0"/>
              </a:rPr>
              <a:t>вжиткового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мистецтва</a:t>
            </a:r>
            <a:r>
              <a:rPr lang="ru-RU" sz="1600" dirty="0">
                <a:latin typeface="Comic Sans MS" panose="030F0702030302020204" pitchFamily="66" charset="0"/>
              </a:rPr>
              <a:t> (</a:t>
            </a:r>
            <a:r>
              <a:rPr lang="ru-RU" sz="1600" dirty="0" err="1">
                <a:latin typeface="Comic Sans MS" panose="030F0702030302020204" pitchFamily="66" charset="0"/>
              </a:rPr>
              <a:t>малювання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живопис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ліплення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різьба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випалювання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поробки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хутра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та</a:t>
            </a:r>
            <a:r>
              <a:rPr lang="ru-RU" sz="1600" dirty="0">
                <a:latin typeface="Comic Sans MS" panose="030F0702030302020204" pitchFamily="66" charset="0"/>
              </a:rPr>
              <a:t> тканин, МАК </a:t>
            </a:r>
            <a:r>
              <a:rPr lang="ru-RU" sz="1600" dirty="0" err="1">
                <a:latin typeface="Comic Sans MS" panose="030F0702030302020204" pitchFamily="66" charset="0"/>
              </a:rPr>
              <a:t>тощо</a:t>
            </a:r>
            <a:r>
              <a:rPr lang="ru-RU" sz="1600" dirty="0">
                <a:latin typeface="Comic Sans MS" panose="030F0702030302020204" pitchFamily="66" charset="0"/>
              </a:rPr>
              <a:t>). </a:t>
            </a:r>
            <a:r>
              <a:rPr lang="ru-RU" sz="1600" dirty="0" err="1">
                <a:latin typeface="Comic Sans MS" panose="030F0702030302020204" pitchFamily="66" charset="0"/>
              </a:rPr>
              <a:t>Фізичний</a:t>
            </a:r>
            <a:r>
              <a:rPr lang="ru-RU" sz="1600" dirty="0">
                <a:latin typeface="Comic Sans MS" panose="030F0702030302020204" pitchFamily="66" charset="0"/>
              </a:rPr>
              <a:t>  та </a:t>
            </a:r>
            <a:r>
              <a:rPr lang="ru-RU" sz="1600" dirty="0" err="1">
                <a:latin typeface="Comic Sans MS" panose="030F0702030302020204" pitchFamily="66" charset="0"/>
              </a:rPr>
              <a:t>фізіологічний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вплив</a:t>
            </a:r>
            <a:r>
              <a:rPr lang="ru-RU" sz="1600" dirty="0">
                <a:latin typeface="Comic Sans MS" panose="030F0702030302020204" pitchFamily="66" charset="0"/>
              </a:rPr>
              <a:t> арт-</a:t>
            </a:r>
            <a:r>
              <a:rPr lang="ru-RU" sz="1600" dirty="0" err="1">
                <a:latin typeface="Comic Sans MS" panose="030F0702030302020204" pitchFamily="66" charset="0"/>
              </a:rPr>
              <a:t>терапії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полягає</a:t>
            </a:r>
            <a:r>
              <a:rPr lang="ru-RU" sz="1600" dirty="0">
                <a:latin typeface="Comic Sans MS" panose="030F0702030302020204" pitchFamily="66" charset="0"/>
              </a:rPr>
              <a:t> в </a:t>
            </a:r>
            <a:r>
              <a:rPr lang="ru-RU" sz="1600" dirty="0" err="1">
                <a:latin typeface="Comic Sans MS" panose="030F0702030302020204" pitchFamily="66" charset="0"/>
              </a:rPr>
              <a:t>розвитку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ідіомоторних</a:t>
            </a:r>
            <a:r>
              <a:rPr lang="ru-RU" sz="1600" dirty="0">
                <a:latin typeface="Comic Sans MS" panose="030F0702030302020204" pitchFamily="66" charset="0"/>
              </a:rPr>
              <a:t> та </a:t>
            </a:r>
            <a:r>
              <a:rPr lang="ru-RU" sz="1600" dirty="0" err="1">
                <a:latin typeface="Comic Sans MS" panose="030F0702030302020204" pitchFamily="66" charset="0"/>
              </a:rPr>
              <a:t>розвиток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уяви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sz="1600" dirty="0" err="1">
                <a:latin typeface="Comic Sans MS" panose="030F0702030302020204" pitchFamily="66" charset="0"/>
              </a:rPr>
              <a:t>Заняття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різними</a:t>
            </a:r>
            <a:r>
              <a:rPr lang="ru-RU" sz="1600" dirty="0">
                <a:latin typeface="Comic Sans MS" panose="030F0702030302020204" pitchFamily="66" charset="0"/>
              </a:rPr>
              <a:t> видами </a:t>
            </a:r>
            <a:r>
              <a:rPr lang="ru-RU" sz="1600" dirty="0" err="1">
                <a:latin typeface="Comic Sans MS" panose="030F0702030302020204" pitchFamily="66" charset="0"/>
              </a:rPr>
              <a:t>художньої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діяльності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сприяють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психологічному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розвантаженню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розвитку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креативності</a:t>
            </a:r>
            <a:r>
              <a:rPr lang="ru-RU" sz="1600" dirty="0">
                <a:latin typeface="Comic Sans MS" panose="030F0702030302020204" pitchFamily="66" charset="0"/>
              </a:rPr>
              <a:t> та </a:t>
            </a:r>
            <a:r>
              <a:rPr lang="ru-RU" sz="1600" dirty="0" err="1">
                <a:latin typeface="Comic Sans MS" panose="030F0702030302020204" pitchFamily="66" charset="0"/>
              </a:rPr>
              <a:t>індивідуальності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особистості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покращенню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її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самовідчуттів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  <a:r>
              <a:rPr lang="ru-RU" sz="1600" dirty="0" err="1">
                <a:latin typeface="Comic Sans MS" panose="030F0702030302020204" pitchFamily="66" charset="0"/>
              </a:rPr>
              <a:t>Групові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заняття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арт-крапії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сприяють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також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формуванню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навичок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спілкування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між</a:t>
            </a:r>
            <a:r>
              <a:rPr lang="ru-RU" sz="1600" dirty="0">
                <a:latin typeface="Comic Sans MS" panose="030F0702030302020204" pitchFamily="66" charset="0"/>
              </a:rPr>
              <a:t> людьми, </a:t>
            </a:r>
            <a:r>
              <a:rPr lang="ru-RU" sz="1600" dirty="0" err="1">
                <a:latin typeface="Comic Sans MS" panose="030F0702030302020204" pitchFamily="66" charset="0"/>
              </a:rPr>
              <a:t>що</a:t>
            </a:r>
            <a:r>
              <a:rPr lang="ru-RU" sz="1600" dirty="0">
                <a:latin typeface="Comic Sans MS" panose="030F0702030302020204" pitchFamily="66" charset="0"/>
              </a:rPr>
              <a:t>, в свою </a:t>
            </a:r>
            <a:r>
              <a:rPr lang="ru-RU" sz="1600" dirty="0" err="1">
                <a:latin typeface="Comic Sans MS" panose="030F0702030302020204" pitchFamily="66" charset="0"/>
              </a:rPr>
              <a:t>чергу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полегшує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їм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соціальну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адаптацію</a:t>
            </a:r>
            <a:r>
              <a:rPr lang="ru-RU" sz="1600" dirty="0">
                <a:latin typeface="Comic Sans MS" panose="030F0702030302020204" pitchFamily="66" charset="0"/>
              </a:rPr>
              <a:t> в </a:t>
            </a:r>
            <a:r>
              <a:rPr lang="ru-RU" sz="1600" dirty="0" err="1">
                <a:latin typeface="Comic Sans MS" panose="030F0702030302020204" pitchFamily="66" charset="0"/>
              </a:rPr>
              <a:t>різних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мікросоціумах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Рисунок 5" descr="IMG_20201203_181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286644" y="142852"/>
            <a:ext cx="1712501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11125_171907.jpg"/>
          <p:cNvPicPr>
            <a:picLocks noChangeAspect="1"/>
          </p:cNvPicPr>
          <p:nvPr/>
        </p:nvPicPr>
        <p:blipFill>
          <a:blip r:embed="rId3" cstate="print"/>
          <a:srcRect l="18750" r="33594"/>
          <a:stretch>
            <a:fillRect/>
          </a:stretch>
        </p:blipFill>
        <p:spPr>
          <a:xfrm rot="5400000">
            <a:off x="2107275" y="4395027"/>
            <a:ext cx="2286016" cy="221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10218_154400.jpg"/>
          <p:cNvPicPr>
            <a:picLocks noChangeAspect="1"/>
          </p:cNvPicPr>
          <p:nvPr/>
        </p:nvPicPr>
        <p:blipFill>
          <a:blip r:embed="rId4" cstate="print"/>
          <a:srcRect t="15625" r="20102" b="13541"/>
          <a:stretch>
            <a:fillRect/>
          </a:stretch>
        </p:blipFill>
        <p:spPr>
          <a:xfrm>
            <a:off x="0" y="0"/>
            <a:ext cx="185735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10218_161600.jpg"/>
          <p:cNvPicPr>
            <a:picLocks noChangeAspect="1"/>
          </p:cNvPicPr>
          <p:nvPr/>
        </p:nvPicPr>
        <p:blipFill>
          <a:blip r:embed="rId5" cstate="print"/>
          <a:srcRect r="18366" b="33333"/>
          <a:stretch>
            <a:fillRect/>
          </a:stretch>
        </p:blipFill>
        <p:spPr>
          <a:xfrm>
            <a:off x="4620569" y="4107660"/>
            <a:ext cx="157274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20212_125029.jpg"/>
          <p:cNvPicPr>
            <a:picLocks noChangeAspect="1"/>
          </p:cNvPicPr>
          <p:nvPr/>
        </p:nvPicPr>
        <p:blipFill>
          <a:blip r:embed="rId6" cstate="print"/>
          <a:srcRect r="58593"/>
          <a:stretch>
            <a:fillRect/>
          </a:stretch>
        </p:blipFill>
        <p:spPr>
          <a:xfrm rot="5400000">
            <a:off x="6802591" y="5299000"/>
            <a:ext cx="1643051" cy="182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201203_171338.jpg"/>
          <p:cNvPicPr>
            <a:picLocks noChangeAspect="1"/>
          </p:cNvPicPr>
          <p:nvPr/>
        </p:nvPicPr>
        <p:blipFill>
          <a:blip r:embed="rId7" cstate="print"/>
          <a:srcRect l="16106" t="7291" b="37500"/>
          <a:stretch>
            <a:fillRect/>
          </a:stretch>
        </p:blipFill>
        <p:spPr>
          <a:xfrm>
            <a:off x="142844" y="3643314"/>
            <a:ext cx="200176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211104_175953.jpg"/>
          <p:cNvPicPr>
            <a:picLocks noChangeAspect="1"/>
          </p:cNvPicPr>
          <p:nvPr/>
        </p:nvPicPr>
        <p:blipFill>
          <a:blip r:embed="rId8" cstate="print"/>
          <a:srcRect l="27344" r="46875"/>
          <a:stretch>
            <a:fillRect/>
          </a:stretch>
        </p:blipFill>
        <p:spPr>
          <a:xfrm rot="5400000">
            <a:off x="7051107" y="3165431"/>
            <a:ext cx="1571636" cy="281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142852"/>
            <a:ext cx="87154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Comic Sans MS" panose="030F0702030302020204" pitchFamily="66" charset="0"/>
              </a:rPr>
              <a:t>Психодрама</a:t>
            </a:r>
            <a:r>
              <a:rPr lang="ru-RU" sz="1600" dirty="0">
                <a:latin typeface="Comic Sans MS" panose="030F0702030302020204" pitchFamily="66" charset="0"/>
              </a:rPr>
              <a:t> - </a:t>
            </a:r>
            <a:r>
              <a:rPr lang="ru-RU" sz="1600" dirty="0" err="1">
                <a:latin typeface="Comic Sans MS" panose="030F0702030302020204" pitchFamily="66" charset="0"/>
              </a:rPr>
              <a:t>це</a:t>
            </a:r>
            <a:r>
              <a:rPr lang="ru-RU" sz="1600" dirty="0">
                <a:latin typeface="Comic Sans MS" panose="030F0702030302020204" pitchFamily="66" charset="0"/>
              </a:rPr>
              <a:t> метод </a:t>
            </a:r>
            <a:r>
              <a:rPr lang="ru-RU" sz="1600" dirty="0" err="1">
                <a:latin typeface="Comic Sans MS" panose="030F0702030302020204" pitchFamily="66" charset="0"/>
              </a:rPr>
              <a:t>групової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психотерапії</a:t>
            </a:r>
            <a:r>
              <a:rPr lang="ru-RU" sz="1600" dirty="0">
                <a:latin typeface="Comic Sans MS" panose="030F0702030302020204" pitchFamily="66" charset="0"/>
              </a:rPr>
              <a:t>, в </a:t>
            </a:r>
            <a:r>
              <a:rPr lang="ru-RU" sz="1600" dirty="0" err="1">
                <a:latin typeface="Comic Sans MS" panose="030F0702030302020204" pitchFamily="66" charset="0"/>
              </a:rPr>
              <a:t>якій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використовується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рольова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гра</a:t>
            </a:r>
            <a:r>
              <a:rPr lang="ru-RU" sz="1600" dirty="0">
                <a:latin typeface="Comic Sans MS" panose="030F0702030302020204" pitchFamily="66" charset="0"/>
              </a:rPr>
              <a:t>,  </a:t>
            </a:r>
            <a:r>
              <a:rPr lang="ru-RU" sz="1600" dirty="0" err="1">
                <a:latin typeface="Comic Sans MS" panose="030F0702030302020204" pitchFamily="66" charset="0"/>
              </a:rPr>
              <a:t>під</a:t>
            </a:r>
            <a:r>
              <a:rPr lang="ru-RU" sz="1600" dirty="0">
                <a:latin typeface="Comic Sans MS" panose="030F0702030302020204" pitchFamily="66" charset="0"/>
              </a:rPr>
              <a:t>  час  </a:t>
            </a:r>
            <a:r>
              <a:rPr lang="ru-RU" sz="1600" dirty="0" err="1">
                <a:latin typeface="Comic Sans MS" panose="030F0702030302020204" pitchFamily="66" charset="0"/>
              </a:rPr>
              <a:t>якої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створюються</a:t>
            </a:r>
            <a:r>
              <a:rPr lang="ru-RU" sz="1600" dirty="0">
                <a:latin typeface="Comic Sans MS" panose="030F0702030302020204" pitchFamily="66" charset="0"/>
              </a:rPr>
              <a:t>   </a:t>
            </a:r>
            <a:r>
              <a:rPr lang="ru-RU" sz="1600" dirty="0" err="1">
                <a:latin typeface="Comic Sans MS" panose="030F0702030302020204" pitchFamily="66" charset="0"/>
              </a:rPr>
              <a:t>необхідні</a:t>
            </a:r>
            <a:r>
              <a:rPr lang="ru-RU" sz="1600" dirty="0">
                <a:latin typeface="Comic Sans MS" panose="030F0702030302020204" pitchFamily="66" charset="0"/>
              </a:rPr>
              <a:t>  </a:t>
            </a:r>
            <a:r>
              <a:rPr lang="ru-RU" sz="1600" dirty="0" err="1">
                <a:latin typeface="Comic Sans MS" panose="030F0702030302020204" pitchFamily="66" charset="0"/>
              </a:rPr>
              <a:t>умови</a:t>
            </a:r>
            <a:r>
              <a:rPr lang="ru-RU" sz="1600" dirty="0">
                <a:latin typeface="Comic Sans MS" panose="030F0702030302020204" pitchFamily="66" charset="0"/>
              </a:rPr>
              <a:t>  для  спонтанного  </a:t>
            </a:r>
            <a:r>
              <a:rPr lang="ru-RU" sz="1600" dirty="0" err="1">
                <a:latin typeface="Comic Sans MS" panose="030F0702030302020204" pitchFamily="66" charset="0"/>
              </a:rPr>
              <a:t>вираження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індивідом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почуттів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що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пов'язані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важливими</a:t>
            </a:r>
            <a:r>
              <a:rPr lang="ru-RU" sz="1600" dirty="0">
                <a:latin typeface="Comic Sans MS" panose="030F0702030302020204" pitchFamily="66" charset="0"/>
              </a:rPr>
              <a:t> для </a:t>
            </a:r>
            <a:r>
              <a:rPr lang="ru-RU" sz="1600" dirty="0" err="1">
                <a:latin typeface="Comic Sans MS" panose="030F0702030302020204" pitchFamily="66" charset="0"/>
              </a:rPr>
              <a:t>нього</a:t>
            </a:r>
            <a:r>
              <a:rPr lang="ru-RU" sz="1600" dirty="0">
                <a:latin typeface="Comic Sans MS" panose="030F0702030302020204" pitchFamily="66" charset="0"/>
              </a:rPr>
              <a:t> проблемами. </a:t>
            </a:r>
            <a:r>
              <a:rPr lang="ru-RU" sz="1600" dirty="0" err="1">
                <a:latin typeface="Comic Sans MS" panose="030F0702030302020204" pitchFamily="66" charset="0"/>
              </a:rPr>
              <a:t>Під</a:t>
            </a:r>
            <a:r>
              <a:rPr lang="ru-RU" sz="1600" dirty="0">
                <a:latin typeface="Comic Sans MS" panose="030F0702030302020204" pitchFamily="66" charset="0"/>
              </a:rPr>
              <a:t> час </a:t>
            </a:r>
            <a:r>
              <a:rPr lang="ru-RU" sz="1600" dirty="0" err="1">
                <a:latin typeface="Comic Sans MS" panose="030F0702030302020204" pitchFamily="66" charset="0"/>
              </a:rPr>
              <a:t>психодрами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створюються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умови</a:t>
            </a:r>
            <a:r>
              <a:rPr lang="ru-RU" sz="1600" dirty="0">
                <a:latin typeface="Comic Sans MS" panose="030F0702030302020204" pitchFamily="66" charset="0"/>
              </a:rPr>
              <a:t> для </a:t>
            </a:r>
            <a:r>
              <a:rPr lang="ru-RU" sz="1600" dirty="0" err="1">
                <a:latin typeface="Comic Sans MS" panose="030F0702030302020204" pitchFamily="66" charset="0"/>
              </a:rPr>
              <a:t>переосмислення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особистістю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власних</a:t>
            </a:r>
            <a:r>
              <a:rPr lang="ru-RU" sz="1600" dirty="0">
                <a:latin typeface="Comic Sans MS" panose="030F0702030302020204" pitchFamily="66" charset="0"/>
              </a:rPr>
              <a:t> проблем та </a:t>
            </a:r>
            <a:r>
              <a:rPr lang="ru-RU" sz="1600" dirty="0" err="1">
                <a:latin typeface="Comic Sans MS" panose="030F0702030302020204" pitchFamily="66" charset="0"/>
              </a:rPr>
              <a:t>конфліктів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подолання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неконструктивних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поведінкових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стереотипів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та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способів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емоційної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реакції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формування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адекватних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прийомів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поведінки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uk-UA" sz="1600" dirty="0">
              <a:latin typeface="Comic Sans MS" panose="030F0702030302020204" pitchFamily="66" charset="0"/>
            </a:endParaRPr>
          </a:p>
          <a:p>
            <a:pPr algn="ctr"/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err="1">
                <a:latin typeface="Comic Sans MS" panose="030F0702030302020204" pitchFamily="66" charset="0"/>
              </a:rPr>
              <a:t>Ігрова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терапія</a:t>
            </a:r>
            <a:r>
              <a:rPr lang="ru-RU" sz="1600" dirty="0">
                <a:latin typeface="Comic Sans MS" panose="030F0702030302020204" pitchFamily="66" charset="0"/>
              </a:rPr>
              <a:t> - метод </a:t>
            </a:r>
            <a:r>
              <a:rPr lang="ru-RU" sz="1600" dirty="0" err="1">
                <a:latin typeface="Comic Sans MS" panose="030F0702030302020204" pitchFamily="66" charset="0"/>
              </a:rPr>
              <a:t>корекції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емоційних</a:t>
            </a:r>
            <a:r>
              <a:rPr lang="ru-RU" sz="1600" dirty="0">
                <a:latin typeface="Comic Sans MS" panose="030F0702030302020204" pitchFamily="66" charset="0"/>
              </a:rPr>
              <a:t> та </a:t>
            </a:r>
            <a:r>
              <a:rPr lang="ru-RU" sz="1600" dirty="0" err="1">
                <a:latin typeface="Comic Sans MS" panose="030F0702030302020204" pitchFamily="66" charset="0"/>
              </a:rPr>
              <a:t>поведінкових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розладів</a:t>
            </a:r>
            <a:r>
              <a:rPr lang="ru-RU" sz="1600" dirty="0">
                <a:latin typeface="Comic Sans MS" panose="030F0702030302020204" pitchFamily="66" charset="0"/>
              </a:rPr>
              <a:t> у </a:t>
            </a:r>
            <a:r>
              <a:rPr lang="ru-RU" sz="1600" dirty="0" err="1">
                <a:latin typeface="Comic Sans MS" panose="030F0702030302020204" pitchFamily="66" charset="0"/>
              </a:rPr>
              <a:t>дітей</a:t>
            </a:r>
            <a:r>
              <a:rPr lang="ru-RU" sz="1600" dirty="0">
                <a:latin typeface="Comic Sans MS" panose="030F0702030302020204" pitchFamily="66" charset="0"/>
              </a:rPr>
              <a:t> шляхом </a:t>
            </a:r>
            <a:r>
              <a:rPr lang="ru-RU" sz="1600" dirty="0" err="1">
                <a:latin typeface="Comic Sans MS" panose="030F0702030302020204" pitchFamily="66" charset="0"/>
              </a:rPr>
              <a:t>залучення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їх</a:t>
            </a:r>
            <a:r>
              <a:rPr lang="ru-RU" sz="1600" dirty="0">
                <a:latin typeface="Comic Sans MS" panose="030F0702030302020204" pitchFamily="66" charset="0"/>
              </a:rPr>
              <a:t> до </a:t>
            </a:r>
            <a:r>
              <a:rPr lang="ru-RU" sz="1600" dirty="0" err="1">
                <a:latin typeface="Comic Sans MS" panose="030F0702030302020204" pitchFamily="66" charset="0"/>
              </a:rPr>
              <a:t>різноманітних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ігрових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ситуацій</a:t>
            </a:r>
            <a:r>
              <a:rPr lang="ru-RU" sz="1600" dirty="0">
                <a:latin typeface="Comic Sans MS" panose="030F0702030302020204" pitchFamily="66" charset="0"/>
              </a:rPr>
              <a:t>. У </a:t>
            </a:r>
            <a:r>
              <a:rPr lang="ru-RU" sz="1600" dirty="0" err="1">
                <a:latin typeface="Comic Sans MS" panose="030F0702030302020204" pitchFamily="66" charset="0"/>
              </a:rPr>
              <a:t>процесі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гри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спеціаліст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спостерігає</a:t>
            </a:r>
            <a:r>
              <a:rPr lang="ru-RU" sz="1600" dirty="0">
                <a:latin typeface="Comic Sans MS" panose="030F0702030302020204" pitchFamily="66" charset="0"/>
              </a:rPr>
              <a:t> за </a:t>
            </a:r>
            <a:r>
              <a:rPr lang="ru-RU" sz="1600" dirty="0" err="1">
                <a:latin typeface="Comic Sans MS" panose="030F0702030302020204" pitchFamily="66" charset="0"/>
              </a:rPr>
              <a:t>поведінкою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дитини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що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дає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йому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певний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діагностичний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матеріал</a:t>
            </a:r>
            <a:r>
              <a:rPr lang="ru-RU" sz="1600" dirty="0">
                <a:latin typeface="Comic Sans MS" panose="030F0702030302020204" pitchFamily="66" charset="0"/>
              </a:rPr>
              <a:t> для того, </a:t>
            </a:r>
            <a:r>
              <a:rPr lang="ru-RU" sz="1600" dirty="0" err="1">
                <a:latin typeface="Comic Sans MS" panose="030F0702030302020204" pitchFamily="66" charset="0"/>
              </a:rPr>
              <a:t>щоб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запропонувати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дитині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таку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гру</a:t>
            </a:r>
            <a:r>
              <a:rPr lang="ru-RU" sz="1600" dirty="0">
                <a:latin typeface="Comic Sans MS" panose="030F0702030302020204" pitchFamily="66" charset="0"/>
              </a:rPr>
              <a:t> та роль в </a:t>
            </a:r>
            <a:r>
              <a:rPr lang="ru-RU" sz="1600" dirty="0" err="1">
                <a:latin typeface="Comic Sans MS" panose="030F0702030302020204" pitchFamily="66" charset="0"/>
              </a:rPr>
              <a:t>ній</a:t>
            </a:r>
            <a:r>
              <a:rPr lang="ru-RU" sz="1600" dirty="0">
                <a:latin typeface="Comic Sans MS" panose="030F0702030302020204" pitchFamily="66" charset="0"/>
              </a:rPr>
              <a:t>, яка </a:t>
            </a:r>
            <a:r>
              <a:rPr lang="ru-RU" sz="1600" dirty="0" err="1">
                <a:latin typeface="Comic Sans MS" panose="030F0702030302020204" pitchFamily="66" charset="0"/>
              </a:rPr>
              <a:t>допоможе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усвідомити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дитині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негативні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аспекти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своєї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поведінки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чи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формувати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навички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соціальної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взаємодії</a:t>
            </a:r>
            <a:r>
              <a:rPr lang="ru-RU" sz="1600" dirty="0">
                <a:latin typeface="Comic Sans MS" panose="030F0702030302020204" pitchFamily="66" charset="0"/>
              </a:rPr>
              <a:t>, </a:t>
            </a:r>
            <a:r>
              <a:rPr lang="ru-RU" sz="1600" dirty="0" err="1">
                <a:latin typeface="Comic Sans MS" panose="030F0702030302020204" pitchFamily="66" charset="0"/>
              </a:rPr>
              <a:t>які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є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відсутніми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або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малорозвинутими</a:t>
            </a:r>
            <a:r>
              <a:rPr lang="ru-RU" sz="1600" dirty="0">
                <a:latin typeface="Comic Sans MS" panose="030F0702030302020204" pitchFamily="66" charset="0"/>
              </a:rPr>
              <a:t> у </a:t>
            </a:r>
            <a:r>
              <a:rPr lang="ru-RU" sz="1600" dirty="0" err="1">
                <a:latin typeface="Comic Sans MS" panose="030F0702030302020204" pitchFamily="66" charset="0"/>
              </a:rPr>
              <a:t>дитини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Рисунок 5" descr="IMG_20220210_115054.jpg"/>
          <p:cNvPicPr>
            <a:picLocks noChangeAspect="1"/>
          </p:cNvPicPr>
          <p:nvPr/>
        </p:nvPicPr>
        <p:blipFill>
          <a:blip r:embed="rId2" cstate="print"/>
          <a:srcRect l="16406" r="32031"/>
          <a:stretch>
            <a:fillRect/>
          </a:stretch>
        </p:blipFill>
        <p:spPr>
          <a:xfrm rot="5400000">
            <a:off x="166145" y="1853782"/>
            <a:ext cx="2716680" cy="242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20127_164557.jpg"/>
          <p:cNvPicPr>
            <a:picLocks noChangeAspect="1"/>
          </p:cNvPicPr>
          <p:nvPr/>
        </p:nvPicPr>
        <p:blipFill>
          <a:blip r:embed="rId3" cstate="print"/>
          <a:srcRect l="10938" r="42187"/>
          <a:stretch>
            <a:fillRect/>
          </a:stretch>
        </p:blipFill>
        <p:spPr>
          <a:xfrm rot="5400000">
            <a:off x="6379800" y="1805196"/>
            <a:ext cx="2643206" cy="259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11029_132145.jpg"/>
          <p:cNvPicPr>
            <a:picLocks noChangeAspect="1"/>
          </p:cNvPicPr>
          <p:nvPr/>
        </p:nvPicPr>
        <p:blipFill>
          <a:blip r:embed="rId4" cstate="print"/>
          <a:srcRect l="17187" r="39062"/>
          <a:stretch>
            <a:fillRect/>
          </a:stretch>
        </p:blipFill>
        <p:spPr>
          <a:xfrm>
            <a:off x="3229226" y="1927186"/>
            <a:ext cx="2542639" cy="267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1717" y="15894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Психологічне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консультування</a:t>
            </a:r>
            <a:r>
              <a:rPr lang="ru-RU" dirty="0">
                <a:latin typeface="Comic Sans MS" panose="030F0702030302020204" pitchFamily="66" charset="0"/>
              </a:rPr>
              <a:t> - </a:t>
            </a:r>
            <a:r>
              <a:rPr lang="ru-RU" dirty="0" err="1">
                <a:latin typeface="Comic Sans MS" panose="030F0702030302020204" pitchFamily="66" charset="0"/>
              </a:rPr>
              <a:t>процес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може</a:t>
            </a:r>
            <a:r>
              <a:rPr lang="ru-RU" dirty="0">
                <a:latin typeface="Comic Sans MS" panose="030F0702030302020204" pitchFamily="66" charset="0"/>
              </a:rPr>
              <a:t> бути як </a:t>
            </a:r>
            <a:r>
              <a:rPr lang="ru-RU" dirty="0" err="1">
                <a:latin typeface="Comic Sans MS" panose="030F0702030302020204" pitchFamily="66" charset="0"/>
              </a:rPr>
              <a:t>засобом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розвитку</a:t>
            </a:r>
            <a:r>
              <a:rPr lang="ru-RU" dirty="0">
                <a:latin typeface="Comic Sans MS" panose="030F0702030302020204" pitchFamily="66" charset="0"/>
              </a:rPr>
              <a:t>, так </a:t>
            </a:r>
            <a:r>
              <a:rPr lang="ru-RU" dirty="0" err="1">
                <a:latin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</a:rPr>
              <a:t> способом </a:t>
            </a:r>
            <a:r>
              <a:rPr lang="ru-RU" dirty="0" err="1">
                <a:latin typeface="Comic Sans MS" panose="030F0702030302020204" pitchFamily="66" charset="0"/>
              </a:rPr>
              <a:t>втручання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життя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клієнта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орієнтований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стимулювання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клієнта</a:t>
            </a:r>
            <a:r>
              <a:rPr lang="ru-RU" dirty="0">
                <a:latin typeface="Comic Sans MS" panose="030F0702030302020204" pitchFamily="66" charset="0"/>
              </a:rPr>
              <a:t> до </a:t>
            </a:r>
            <a:r>
              <a:rPr lang="ru-RU" dirty="0" err="1">
                <a:latin typeface="Comic Sans MS" panose="030F0702030302020204" pitchFamily="66" charset="0"/>
              </a:rPr>
              <a:t>саморозвитку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змін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поведінці</a:t>
            </a:r>
            <a:r>
              <a:rPr lang="ru-RU" dirty="0">
                <a:latin typeface="Comic Sans MS" panose="030F0702030302020204" pitchFamily="66" charset="0"/>
              </a:rPr>
              <a:t>, способах </a:t>
            </a:r>
            <a:r>
              <a:rPr lang="ru-RU" dirty="0" err="1">
                <a:latin typeface="Comic Sans MS" panose="030F0702030302020204" pitchFamily="66" charset="0"/>
              </a:rPr>
              <a:t>життєдіяльності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тощо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Рисунок 5" descr="IMG_20210319_122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291836" y="208966"/>
            <a:ext cx="2828727" cy="212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1125_171949.jpg"/>
          <p:cNvPicPr>
            <a:picLocks noChangeAspect="1"/>
          </p:cNvPicPr>
          <p:nvPr/>
        </p:nvPicPr>
        <p:blipFill>
          <a:blip r:embed="rId3" cstate="print"/>
          <a:srcRect l="29687" t="26274"/>
          <a:stretch>
            <a:fillRect/>
          </a:stretch>
        </p:blipFill>
        <p:spPr>
          <a:xfrm rot="10800000">
            <a:off x="4246911" y="1721777"/>
            <a:ext cx="236462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20217_172751.jpg"/>
          <p:cNvPicPr>
            <a:picLocks noChangeAspect="1"/>
          </p:cNvPicPr>
          <p:nvPr/>
        </p:nvPicPr>
        <p:blipFill>
          <a:blip r:embed="rId4" cstate="print"/>
          <a:srcRect l="31250" r="29687"/>
          <a:stretch>
            <a:fillRect/>
          </a:stretch>
        </p:blipFill>
        <p:spPr>
          <a:xfrm rot="5400000">
            <a:off x="6065080" y="4221936"/>
            <a:ext cx="230025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42910" y="48804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Гештальттерапія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  <a:r>
              <a:rPr lang="ru-RU" dirty="0">
                <a:latin typeface="Comic Sans MS" panose="030F0702030302020204" pitchFamily="66" charset="0"/>
              </a:rPr>
              <a:t> Цей метод </a:t>
            </a:r>
            <a:r>
              <a:rPr lang="ru-RU" dirty="0" err="1">
                <a:latin typeface="Comic Sans MS" panose="030F0702030302020204" pitchFamily="66" charset="0"/>
              </a:rPr>
              <a:t>може</a:t>
            </a:r>
            <a:r>
              <a:rPr lang="ru-RU" dirty="0">
                <a:latin typeface="Comic Sans MS" panose="030F0702030302020204" pitchFamily="66" charset="0"/>
              </a:rPr>
              <a:t> бути </a:t>
            </a:r>
            <a:r>
              <a:rPr lang="ru-RU" dirty="0" err="1">
                <a:latin typeface="Comic Sans MS" panose="030F0702030302020204" pitchFamily="66" charset="0"/>
              </a:rPr>
              <a:t>застосований</a:t>
            </a:r>
            <a:r>
              <a:rPr lang="ru-RU" dirty="0">
                <a:latin typeface="Comic Sans MS" panose="030F0702030302020204" pitchFamily="66" charset="0"/>
              </a:rPr>
              <a:t> психологом для </a:t>
            </a:r>
            <a:r>
              <a:rPr lang="ru-RU" dirty="0" err="1">
                <a:latin typeface="Comic Sans MS" panose="030F0702030302020204" pitchFamily="66" charset="0"/>
              </a:rPr>
              <a:t>індивідуальної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роботи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дітьми</a:t>
            </a:r>
            <a:r>
              <a:rPr lang="ru-RU" dirty="0">
                <a:latin typeface="Comic Sans MS" panose="030F0702030302020204" pitchFamily="66" charset="0"/>
              </a:rPr>
              <a:t>, в </a:t>
            </a:r>
            <a:r>
              <a:rPr lang="ru-RU" dirty="0" err="1">
                <a:latin typeface="Comic Sans MS" panose="030F0702030302020204" pitchFamily="66" charset="0"/>
              </a:rPr>
              <a:t>бесідах</a:t>
            </a:r>
            <a:r>
              <a:rPr lang="ru-RU" dirty="0">
                <a:latin typeface="Comic Sans MS" panose="030F0702030302020204" pitchFamily="66" charset="0"/>
              </a:rPr>
              <a:t> по душах. Проводиться 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як </a:t>
            </a:r>
            <a:r>
              <a:rPr lang="ru-RU" dirty="0" err="1">
                <a:latin typeface="Comic Sans MS" panose="030F0702030302020204" pitchFamily="66" charset="0"/>
              </a:rPr>
              <a:t>перетворення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розповіді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дію</a:t>
            </a:r>
            <a:r>
              <a:rPr lang="ru-RU" dirty="0">
                <a:latin typeface="Comic Sans MS" panose="030F0702030302020204" pitchFamily="66" charset="0"/>
              </a:rPr>
              <a:t>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00528" y="293920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Comic Sans MS" panose="030F0702030302020204" pitchFamily="66" charset="0"/>
              </a:rPr>
              <a:t>Поведінкова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психотерапія</a:t>
            </a:r>
            <a:r>
              <a:rPr lang="ru-RU" sz="1600" dirty="0">
                <a:latin typeface="Comic Sans MS" panose="030F0702030302020204" pitchFamily="66" charset="0"/>
              </a:rPr>
              <a:t> - </a:t>
            </a:r>
            <a:r>
              <a:rPr lang="ru-RU" sz="1600" dirty="0" err="1">
                <a:latin typeface="Comic Sans MS" panose="030F0702030302020204" pitchFamily="66" charset="0"/>
              </a:rPr>
              <a:t>це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систематичне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усунення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страхів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шкідливих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звичок</a:t>
            </a:r>
            <a:r>
              <a:rPr lang="ru-RU" sz="1600" dirty="0">
                <a:latin typeface="Comic Sans MS" panose="030F0702030302020204" pitchFamily="66" charset="0"/>
              </a:rPr>
              <a:t>, не </a:t>
            </a:r>
            <a:r>
              <a:rPr lang="ru-RU" sz="1600" dirty="0" err="1">
                <a:latin typeface="Comic Sans MS" panose="030F0702030302020204" pitchFamily="66" charset="0"/>
              </a:rPr>
              <a:t>схвалюваної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поведінки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окремих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дітей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  <a:r>
              <a:rPr lang="ru-RU" sz="1600" dirty="0" err="1">
                <a:latin typeface="Comic Sans MS" panose="030F0702030302020204" pitchFamily="66" charset="0"/>
              </a:rPr>
              <a:t>Даний</a:t>
            </a:r>
            <a:r>
              <a:rPr lang="ru-RU" sz="1600" dirty="0">
                <a:latin typeface="Comic Sans MS" panose="030F0702030302020204" pitchFamily="66" charset="0"/>
              </a:rPr>
              <a:t> метод </a:t>
            </a:r>
            <a:r>
              <a:rPr lang="ru-RU" sz="1600" dirty="0" err="1">
                <a:latin typeface="Comic Sans MS" panose="030F0702030302020204" pitchFamily="66" charset="0"/>
              </a:rPr>
              <a:t>використовується</a:t>
            </a:r>
            <a:r>
              <a:rPr lang="ru-RU" sz="1600" dirty="0">
                <a:latin typeface="Comic Sans MS" panose="030F0702030302020204" pitchFamily="66" charset="0"/>
              </a:rPr>
              <a:t> в </a:t>
            </a:r>
            <a:r>
              <a:rPr lang="ru-RU" sz="1600" dirty="0" err="1">
                <a:latin typeface="Comic Sans MS" panose="030F0702030302020204" pitchFamily="66" charset="0"/>
              </a:rPr>
              <a:t>індивідуальній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роботі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дітьми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або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роботі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невеликими </a:t>
            </a:r>
            <a:r>
              <a:rPr lang="ru-RU" sz="1600" dirty="0" err="1">
                <a:latin typeface="Comic Sans MS" panose="030F0702030302020204" pitchFamily="66" charset="0"/>
              </a:rPr>
              <a:t>підгрупами</a:t>
            </a:r>
            <a:r>
              <a:rPr lang="ru-RU" sz="1600" dirty="0">
                <a:latin typeface="Comic Sans MS" panose="030F0702030302020204" pitchFamily="66" charset="0"/>
              </a:rPr>
              <a:t>. </a:t>
            </a:r>
          </a:p>
        </p:txBody>
      </p:sp>
      <p:pic>
        <p:nvPicPr>
          <p:cNvPr id="14" name="Рисунок 13" descr="IMG_20201211_113119.jpg"/>
          <p:cNvPicPr>
            <a:picLocks noChangeAspect="1"/>
          </p:cNvPicPr>
          <p:nvPr/>
        </p:nvPicPr>
        <p:blipFill>
          <a:blip r:embed="rId5" cstate="print"/>
          <a:srcRect l="19531" r="41406"/>
          <a:stretch>
            <a:fillRect/>
          </a:stretch>
        </p:blipFill>
        <p:spPr>
          <a:xfrm rot="5400000">
            <a:off x="498069" y="2216518"/>
            <a:ext cx="2357454" cy="278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133675"/>
            <a:ext cx="8280920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«У нас,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психологів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професійний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обов’язок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—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виглядати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молодо!» </a:t>
            </a:r>
          </a:p>
        </p:txBody>
      </p:sp>
      <p:pic>
        <p:nvPicPr>
          <p:cNvPr id="9" name="Рисунок 8" descr="IMG_20210423_151430.jpg"/>
          <p:cNvPicPr>
            <a:picLocks noChangeAspect="1"/>
          </p:cNvPicPr>
          <p:nvPr/>
        </p:nvPicPr>
        <p:blipFill>
          <a:blip r:embed="rId2" cstate="print"/>
          <a:srcRect l="14140"/>
          <a:stretch>
            <a:fillRect/>
          </a:stretch>
        </p:blipFill>
        <p:spPr>
          <a:xfrm>
            <a:off x="357158" y="1285860"/>
            <a:ext cx="261277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10218_162826.jpg"/>
          <p:cNvPicPr>
            <a:picLocks noChangeAspect="1"/>
          </p:cNvPicPr>
          <p:nvPr/>
        </p:nvPicPr>
        <p:blipFill>
          <a:blip r:embed="rId3" cstate="print"/>
          <a:srcRect r="25000"/>
          <a:stretch>
            <a:fillRect/>
          </a:stretch>
        </p:blipFill>
        <p:spPr>
          <a:xfrm>
            <a:off x="659669" y="3785624"/>
            <a:ext cx="4998454" cy="307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11104_184909.jpg"/>
          <p:cNvPicPr>
            <a:picLocks noChangeAspect="1"/>
          </p:cNvPicPr>
          <p:nvPr/>
        </p:nvPicPr>
        <p:blipFill>
          <a:blip r:embed="rId4" cstate="print"/>
          <a:srcRect r="48958"/>
          <a:stretch>
            <a:fillRect/>
          </a:stretch>
        </p:blipFill>
        <p:spPr>
          <a:xfrm rot="16200000">
            <a:off x="4641925" y="-135707"/>
            <a:ext cx="2698257" cy="528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44409B-2A4E-4D10-A040-D8E9AAD64B03}"/>
              </a:ext>
            </a:extLst>
          </p:cNvPr>
          <p:cNvSpPr/>
          <p:nvPr/>
        </p:nvSpPr>
        <p:spPr>
          <a:xfrm>
            <a:off x="5832648" y="4050294"/>
            <a:ext cx="3131840" cy="1938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Тому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іноді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можу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загубитися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натовпі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підлітків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інколи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злитися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з ними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55" y="114542"/>
            <a:ext cx="4686304" cy="1143000"/>
          </a:xfrm>
        </p:spPr>
        <p:txBody>
          <a:bodyPr>
            <a:normAutofit fontScale="90000"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Давайте знайомитися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Изображение 7" descr="презентация-1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11840"/>
            <a:ext cx="6965231" cy="452346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91880" y="3284984"/>
            <a:ext cx="4401082" cy="1980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Магістр психології у 2015 році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ХНУ </a:t>
            </a:r>
            <a:r>
              <a:rPr kumimoji="0" lang="uk-UA" sz="1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ім</a:t>
            </a:r>
            <a:r>
              <a:rPr kumimoji="0" lang="uk-UA" sz="1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uk-UA" sz="1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В.Н.Каразіна</a:t>
            </a:r>
            <a:endParaRPr kumimoji="0" lang="uk-UA" sz="14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Практичний психолог</a:t>
            </a:r>
            <a:r>
              <a:rPr kumimoji="0" lang="uk-UA" sz="1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КЗ “ХФКСП” ХОР</a:t>
            </a:r>
            <a:endParaRPr lang="uk-UA" sz="140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Досвід роботи 8 років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normalizeH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Підвищення кваліфікації:</a:t>
            </a:r>
          </a:p>
          <a:p>
            <a:pPr lvl="0" algn="ctr">
              <a:spcBef>
                <a:spcPct val="0"/>
              </a:spcBef>
            </a:pPr>
            <a:endParaRPr lang="uk-UA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uk-UA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“Сімейна</a:t>
            </a: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консультація та </a:t>
            </a:r>
            <a:r>
              <a:rPr lang="uk-UA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психотерапія”</a:t>
            </a:r>
            <a:endParaRPr lang="uk-UA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uk-UA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“Арт-терапія</a:t>
            </a: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у роботі з </a:t>
            </a:r>
            <a:r>
              <a:rPr lang="uk-UA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підлітками”</a:t>
            </a:r>
            <a:endParaRPr lang="uk-UA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Казкотерапія</a:t>
            </a: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</a:p>
          <a:p>
            <a:pPr lvl="0" algn="ctr">
              <a:spcBef>
                <a:spcPct val="0"/>
              </a:spcBef>
            </a:pPr>
            <a:endParaRPr lang="uk-UA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«Діти і війна. Навчання технік зцілення»</a:t>
            </a:r>
          </a:p>
          <a:p>
            <a:pPr lvl="0" algn="ctr">
              <a:spcBef>
                <a:spcPct val="0"/>
              </a:spcBef>
            </a:pPr>
            <a:endParaRPr kumimoji="0" lang="ru-RU" sz="1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E:\Семеные фотографии\Портфолио\X95A0521.JPG"/>
          <p:cNvPicPr>
            <a:picLocks noChangeAspect="1" noChangeArrowheads="1"/>
          </p:cNvPicPr>
          <p:nvPr/>
        </p:nvPicPr>
        <p:blipFill>
          <a:blip r:embed="rId3" cstate="print"/>
          <a:srcRect t="4335" b="50866"/>
          <a:stretch>
            <a:fillRect/>
          </a:stretch>
        </p:blipFill>
        <p:spPr bwMode="auto">
          <a:xfrm>
            <a:off x="5423170" y="0"/>
            <a:ext cx="372083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1345362"/>
            <a:ext cx="578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32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ЛАВРЕНКО ОЛЕКСАНДРА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32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АНДРІЇВНА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20210323_124020.jpg"/>
          <p:cNvPicPr>
            <a:picLocks noChangeAspect="1"/>
          </p:cNvPicPr>
          <p:nvPr/>
        </p:nvPicPr>
        <p:blipFill>
          <a:blip r:embed="rId2" cstate="print"/>
          <a:srcRect r="56250"/>
          <a:stretch>
            <a:fillRect/>
          </a:stretch>
        </p:blipFill>
        <p:spPr>
          <a:xfrm rot="5400000">
            <a:off x="70990" y="-70990"/>
            <a:ext cx="2643182" cy="278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10310_123247.jpg"/>
          <p:cNvPicPr>
            <a:picLocks noChangeAspect="1"/>
          </p:cNvPicPr>
          <p:nvPr/>
        </p:nvPicPr>
        <p:blipFill>
          <a:blip r:embed="rId3" cstate="print"/>
          <a:srcRect r="52344"/>
          <a:stretch>
            <a:fillRect/>
          </a:stretch>
        </p:blipFill>
        <p:spPr>
          <a:xfrm rot="5400000">
            <a:off x="-44324" y="2758944"/>
            <a:ext cx="2714636" cy="262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PANO_20210320_132702.jpg"/>
          <p:cNvPicPr>
            <a:picLocks noChangeAspect="1"/>
          </p:cNvPicPr>
          <p:nvPr/>
        </p:nvPicPr>
        <p:blipFill>
          <a:blip r:embed="rId4" cstate="print"/>
          <a:srcRect t="22916" r="17896"/>
          <a:stretch>
            <a:fillRect/>
          </a:stretch>
        </p:blipFill>
        <p:spPr>
          <a:xfrm>
            <a:off x="2928926" y="0"/>
            <a:ext cx="2999706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c441AhAE5E-300x2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3357562"/>
            <a:ext cx="3357570" cy="251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1223_211337.jpg"/>
          <p:cNvPicPr>
            <a:picLocks noChangeAspect="1"/>
          </p:cNvPicPr>
          <p:nvPr/>
        </p:nvPicPr>
        <p:blipFill>
          <a:blip r:embed="rId6" cstate="print"/>
          <a:srcRect l="16351" r="37480"/>
          <a:stretch>
            <a:fillRect/>
          </a:stretch>
        </p:blipFill>
        <p:spPr>
          <a:xfrm rot="16200000">
            <a:off x="5484942" y="4230546"/>
            <a:ext cx="2000264" cy="325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420_113815.jpg"/>
          <p:cNvPicPr>
            <a:picLocks noChangeAspect="1"/>
          </p:cNvPicPr>
          <p:nvPr/>
        </p:nvPicPr>
        <p:blipFill>
          <a:blip r:embed="rId7" cstate="print"/>
          <a:srcRect l="14062" r="37500"/>
          <a:stretch>
            <a:fillRect/>
          </a:stretch>
        </p:blipFill>
        <p:spPr>
          <a:xfrm>
            <a:off x="5915817" y="1643050"/>
            <a:ext cx="3228183" cy="307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-02-0a-1b66e4953e2367cc8ecc1a3e2bac3b1745c104d8823c2058b1e674b5325002f0_9ae5d9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9" y="-1174"/>
            <a:ext cx="4427984" cy="356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643628551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314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16408631798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230" y="214290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632835000116.jpg"/>
          <p:cNvPicPr>
            <a:picLocks noChangeAspect="1"/>
          </p:cNvPicPr>
          <p:nvPr/>
        </p:nvPicPr>
        <p:blipFill>
          <a:blip r:embed="rId5"/>
          <a:srcRect l="24219"/>
          <a:stretch>
            <a:fillRect/>
          </a:stretch>
        </p:blipFill>
        <p:spPr>
          <a:xfrm>
            <a:off x="5286380" y="2643182"/>
            <a:ext cx="3103815" cy="184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ppshae1asezzfxnrxx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4786322"/>
            <a:ext cx="3214710" cy="180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500702"/>
            <a:ext cx="8715436" cy="107157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base">
              <a:buNone/>
            </a:pPr>
            <a:r>
              <a:rPr lang="ru-RU" sz="1600" b="1" dirty="0">
                <a:latin typeface="Comic Sans MS" panose="030F0702030302020204" pitchFamily="66" charset="0"/>
              </a:rPr>
              <a:t> </a:t>
            </a:r>
            <a:r>
              <a:rPr lang="ru-RU" sz="1600" b="1" dirty="0" err="1">
                <a:latin typeface="Comic Sans MS" panose="030F0702030302020204" pitchFamily="66" charset="0"/>
              </a:rPr>
              <a:t>Основна</a:t>
            </a:r>
            <a:r>
              <a:rPr lang="ru-RU" sz="1600" b="1" dirty="0">
                <a:latin typeface="Comic Sans MS" panose="030F0702030302020204" pitchFamily="66" charset="0"/>
              </a:rPr>
              <a:t> мета </a:t>
            </a:r>
            <a:r>
              <a:rPr lang="ru-RU" sz="1600" b="1" dirty="0" err="1">
                <a:latin typeface="Comic Sans MS" panose="030F0702030302020204" pitchFamily="66" charset="0"/>
              </a:rPr>
              <a:t>психологічної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служби</a:t>
            </a:r>
            <a:r>
              <a:rPr lang="ru-RU" sz="1600" b="1" dirty="0"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latin typeface="Comic Sans MS" panose="030F0702030302020204" pitchFamily="66" charset="0"/>
              </a:rPr>
              <a:t>це</a:t>
            </a:r>
            <a:r>
              <a:rPr lang="ru-RU" sz="1600" b="1" dirty="0">
                <a:latin typeface="Comic Sans MS" panose="030F0702030302020204" pitchFamily="66" charset="0"/>
              </a:rPr>
              <a:t> – </a:t>
            </a:r>
            <a:r>
              <a:rPr lang="ru-RU" sz="1600" b="1" dirty="0" err="1">
                <a:latin typeface="Comic Sans MS" panose="030F0702030302020204" pitchFamily="66" charset="0"/>
              </a:rPr>
              <a:t>сприяння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психічному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здоров’ю</a:t>
            </a:r>
            <a:r>
              <a:rPr lang="ru-RU" sz="1600" b="1" dirty="0"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latin typeface="Comic Sans MS" panose="030F0702030302020204" pitchFamily="66" charset="0"/>
              </a:rPr>
              <a:t>освітнім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інтересам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і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розкриттю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індивідуальності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розвиваючої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особистості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дитини</a:t>
            </a:r>
            <a:r>
              <a:rPr lang="ru-RU" sz="1600" b="1" dirty="0"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latin typeface="Comic Sans MS" panose="030F0702030302020204" pitchFamily="66" charset="0"/>
              </a:rPr>
              <a:t>діагностика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і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корекція</a:t>
            </a:r>
            <a:r>
              <a:rPr lang="ru-RU" sz="1600" b="1" dirty="0"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latin typeface="Comic Sans MS" panose="030F0702030302020204" pitchFamily="66" charset="0"/>
              </a:rPr>
              <a:t>різного</a:t>
            </a:r>
            <a:r>
              <a:rPr lang="ru-RU" sz="1600" b="1" dirty="0">
                <a:latin typeface="Comic Sans MS" panose="030F0702030302020204" pitchFamily="66" charset="0"/>
              </a:rPr>
              <a:t> роду </a:t>
            </a:r>
            <a:r>
              <a:rPr lang="ru-RU" sz="1600" b="1" dirty="0" err="1">
                <a:latin typeface="Comic Sans MS" panose="030F0702030302020204" pitchFamily="66" charset="0"/>
              </a:rPr>
              <a:t>труднощів</a:t>
            </a:r>
            <a:r>
              <a:rPr lang="ru-RU" sz="1600" b="1" dirty="0">
                <a:latin typeface="Comic Sans MS" panose="030F0702030302020204" pitchFamily="66" charset="0"/>
              </a:rPr>
              <a:t> в </a:t>
            </a:r>
            <a:r>
              <a:rPr lang="ru-RU" sz="1600" b="1" dirty="0" err="1">
                <a:latin typeface="Comic Sans MS" panose="030F0702030302020204" pitchFamily="66" charset="0"/>
              </a:rPr>
              <a:t>розвитку</a:t>
            </a:r>
            <a:r>
              <a:rPr lang="ru-RU" sz="1600" b="1" dirty="0">
                <a:latin typeface="Comic Sans MS" panose="030F0702030302020204" pitchFamily="66" charset="0"/>
              </a:rPr>
              <a:t> та </a:t>
            </a:r>
            <a:r>
              <a:rPr lang="ru-RU" sz="1600" b="1" dirty="0" err="1">
                <a:latin typeface="Comic Sans MS" panose="030F0702030302020204" pitchFamily="66" charset="0"/>
              </a:rPr>
              <a:t>саморозвитку</a:t>
            </a:r>
            <a:r>
              <a:rPr lang="ru-RU" sz="1600" b="1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31797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 </a:t>
            </a:r>
            <a:r>
              <a:rPr lang="ru-RU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базі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коледжу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працює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психологічна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служба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214422"/>
            <a:ext cx="8858312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Основні напрями роботи: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1857356" y="1857364"/>
            <a:ext cx="78581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2357422" y="2214554"/>
            <a:ext cx="150019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282" y="2571744"/>
            <a:ext cx="18518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просвітницька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3357562"/>
            <a:ext cx="21431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консультативна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3858414" y="235663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286116" y="2857496"/>
            <a:ext cx="228601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психодіагностична</a:t>
            </a:r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4000504"/>
            <a:ext cx="21431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корекційно-відновлювальна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розвивальна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робота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4964909" y="2893215"/>
            <a:ext cx="192882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6465107" y="2035959"/>
            <a:ext cx="114300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500826" y="3071810"/>
            <a:ext cx="21431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організаційно-методична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210320_094328.jpg"/>
          <p:cNvPicPr>
            <a:picLocks noChangeAspect="1"/>
          </p:cNvPicPr>
          <p:nvPr/>
        </p:nvPicPr>
        <p:blipFill>
          <a:blip r:embed="rId2" cstate="print"/>
          <a:srcRect l="10156" t="41527" r="40625"/>
          <a:stretch>
            <a:fillRect/>
          </a:stretch>
        </p:blipFill>
        <p:spPr>
          <a:xfrm rot="5400000">
            <a:off x="5482970" y="1017856"/>
            <a:ext cx="4500594" cy="246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ANO_20210320_132702.jpg"/>
          <p:cNvPicPr>
            <a:picLocks noChangeAspect="1"/>
          </p:cNvPicPr>
          <p:nvPr/>
        </p:nvPicPr>
        <p:blipFill>
          <a:blip r:embed="rId3" cstate="print"/>
          <a:srcRect l="9573" t="28125" r="20274"/>
          <a:stretch>
            <a:fillRect/>
          </a:stretch>
        </p:blipFill>
        <p:spPr>
          <a:xfrm>
            <a:off x="142844" y="3643314"/>
            <a:ext cx="262663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1203_171345.jpg"/>
          <p:cNvPicPr>
            <a:picLocks noChangeAspect="1"/>
          </p:cNvPicPr>
          <p:nvPr/>
        </p:nvPicPr>
        <p:blipFill>
          <a:blip r:embed="rId4" cstate="print"/>
          <a:srcRect t="14583" b="42708"/>
          <a:stretch>
            <a:fillRect/>
          </a:stretch>
        </p:blipFill>
        <p:spPr>
          <a:xfrm>
            <a:off x="0" y="0"/>
            <a:ext cx="31615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1217_164637.jpg"/>
          <p:cNvPicPr>
            <a:picLocks noChangeAspect="1"/>
          </p:cNvPicPr>
          <p:nvPr/>
        </p:nvPicPr>
        <p:blipFill>
          <a:blip r:embed="rId5" cstate="print"/>
          <a:srcRect l="7031" r="47656"/>
          <a:stretch>
            <a:fillRect/>
          </a:stretch>
        </p:blipFill>
        <p:spPr>
          <a:xfrm rot="5400000">
            <a:off x="3454003" y="-167911"/>
            <a:ext cx="2879477" cy="292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1223_125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2285992"/>
            <a:ext cx="4000528" cy="2786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210125_102749.jpg"/>
          <p:cNvPicPr>
            <a:picLocks noChangeAspect="1"/>
          </p:cNvPicPr>
          <p:nvPr/>
        </p:nvPicPr>
        <p:blipFill>
          <a:blip r:embed="rId7" cstate="print"/>
          <a:srcRect l="30385" r="10188"/>
          <a:stretch>
            <a:fillRect/>
          </a:stretch>
        </p:blipFill>
        <p:spPr>
          <a:xfrm rot="16200000">
            <a:off x="5402237" y="4027499"/>
            <a:ext cx="2500330" cy="316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357694"/>
            <a:ext cx="4857784" cy="2071726"/>
          </a:xfrm>
        </p:spPr>
        <p:txBody>
          <a:bodyPr>
            <a:normAutofit fontScale="77500" lnSpcReduction="20000"/>
          </a:bodyPr>
          <a:lstStyle/>
          <a:p>
            <a:pPr fontAlgn="base">
              <a:buNone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Психодіагностична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робота </a:t>
            </a:r>
          </a:p>
          <a:p>
            <a:pPr fontAlgn="base">
              <a:buNone/>
            </a:pPr>
            <a:r>
              <a:rPr lang="ru-RU" sz="2400" dirty="0">
                <a:latin typeface="Comic Sans MS" panose="030F0702030302020204" pitchFamily="66" charset="0"/>
              </a:rPr>
              <a:t>	Проводиться </a:t>
            </a:r>
            <a:r>
              <a:rPr lang="ru-RU" sz="2400" dirty="0" err="1">
                <a:latin typeface="Comic Sans MS" panose="030F0702030302020204" pitchFamily="66" charset="0"/>
              </a:rPr>
              <a:t>впродовж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всього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періоду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навчання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виявлення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індивідуальних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особливостей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їх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розвитку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визначення</a:t>
            </a:r>
            <a:r>
              <a:rPr lang="ru-RU" sz="2400" dirty="0">
                <a:latin typeface="Comic Sans MS" panose="030F0702030302020204" pitchFamily="66" charset="0"/>
              </a:rPr>
              <a:t> причин </a:t>
            </a:r>
            <a:r>
              <a:rPr lang="ru-RU" sz="2400" dirty="0" err="1">
                <a:latin typeface="Comic Sans MS" panose="030F0702030302020204" pitchFamily="66" charset="0"/>
              </a:rPr>
              <a:t>виявлених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порушень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розвитку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особистості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труднощів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навчанні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спорті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7" name="Picture 3" descr="E:\Семеные фотографии\2021 ГОД\разобрать зима 2021-2022\IMG_20211223_135515.jpg"/>
          <p:cNvPicPr>
            <a:picLocks noChangeAspect="1" noChangeArrowheads="1"/>
          </p:cNvPicPr>
          <p:nvPr/>
        </p:nvPicPr>
        <p:blipFill>
          <a:blip r:embed="rId2" cstate="print"/>
          <a:srcRect l="21112" t="10951" r="29626"/>
          <a:stretch>
            <a:fillRect/>
          </a:stretch>
        </p:blipFill>
        <p:spPr bwMode="auto">
          <a:xfrm rot="5400000">
            <a:off x="-255986" y="398838"/>
            <a:ext cx="3071834" cy="255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14612" y="233807"/>
            <a:ext cx="635795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 err="1">
                <a:latin typeface="Comic Sans MS" panose="030F0702030302020204" pitchFamily="66" charset="0"/>
              </a:rPr>
              <a:t>Організаційно-методична</a:t>
            </a:r>
            <a:r>
              <a:rPr lang="ru-RU" sz="1400" b="1" dirty="0">
                <a:latin typeface="Comic Sans MS" panose="030F0702030302020204" pitchFamily="66" charset="0"/>
              </a:rPr>
              <a:t> робота</a:t>
            </a:r>
          </a:p>
          <a:p>
            <a:pPr fontAlgn="base"/>
            <a:endParaRPr lang="ru-RU" sz="1400" dirty="0">
              <a:latin typeface="Comic Sans MS" panose="030F0702030302020204" pitchFamily="66" charset="0"/>
            </a:endParaRPr>
          </a:p>
          <a:p>
            <a:pPr fontAlgn="base"/>
            <a:r>
              <a:rPr lang="ru-RU" sz="1400" dirty="0" err="1">
                <a:latin typeface="Comic Sans MS" panose="030F0702030302020204" pitchFamily="66" charset="0"/>
              </a:rPr>
              <a:t>Важливою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складовою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планування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діяльності</a:t>
            </a:r>
            <a:r>
              <a:rPr lang="ru-RU" sz="1400" dirty="0">
                <a:latin typeface="Comic Sans MS" panose="030F0702030302020204" pitchFamily="66" charset="0"/>
              </a:rPr>
              <a:t> практичного психолога </a:t>
            </a:r>
            <a:r>
              <a:rPr lang="ru-RU" sz="1400" dirty="0" err="1">
                <a:latin typeface="Comic Sans MS" panose="030F0702030302020204" pitchFamily="66" charset="0"/>
              </a:rPr>
              <a:t>є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створення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організаційно-методичної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бази</a:t>
            </a:r>
            <a:r>
              <a:rPr lang="ru-RU" sz="1400" dirty="0">
                <a:latin typeface="Comic Sans MS" panose="030F0702030302020204" pitchFamily="66" charset="0"/>
              </a:rPr>
              <a:t>. 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Такими документами </a:t>
            </a:r>
            <a:r>
              <a:rPr lang="ru-RU" sz="1400" dirty="0" err="1">
                <a:latin typeface="Comic Sans MS" panose="030F0702030302020204" pitchFamily="66" charset="0"/>
              </a:rPr>
              <a:t>є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зокрема</a:t>
            </a:r>
            <a:r>
              <a:rPr lang="ru-RU" sz="1400" dirty="0">
                <a:latin typeface="Comic Sans MS" panose="030F0702030302020204" pitchFamily="66" charset="0"/>
              </a:rPr>
              <a:t>: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 • </a:t>
            </a:r>
            <a:r>
              <a:rPr lang="ru-RU" sz="1400" dirty="0" err="1">
                <a:latin typeface="Comic Sans MS" panose="030F0702030302020204" pitchFamily="66" charset="0"/>
              </a:rPr>
              <a:t>річний</a:t>
            </a:r>
            <a:r>
              <a:rPr lang="ru-RU" sz="1400" dirty="0">
                <a:latin typeface="Comic Sans MS" panose="030F0702030302020204" pitchFamily="66" charset="0"/>
              </a:rPr>
              <a:t> план </a:t>
            </a:r>
            <a:r>
              <a:rPr lang="ru-RU" sz="1400" dirty="0" err="1">
                <a:latin typeface="Comic Sans MS" panose="030F0702030302020204" pitchFamily="66" charset="0"/>
              </a:rPr>
              <a:t>роботи</a:t>
            </a:r>
            <a:r>
              <a:rPr lang="ru-RU" sz="1400" dirty="0">
                <a:latin typeface="Comic Sans MS" panose="030F0702030302020204" pitchFamily="66" charset="0"/>
              </a:rPr>
              <a:t>; 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• </a:t>
            </a:r>
            <a:r>
              <a:rPr lang="ru-RU" sz="1400" dirty="0" err="1">
                <a:latin typeface="Comic Sans MS" panose="030F0702030302020204" pitchFamily="66" charset="0"/>
              </a:rPr>
              <a:t>щомісячний</a:t>
            </a:r>
            <a:r>
              <a:rPr lang="ru-RU" sz="1400" dirty="0">
                <a:latin typeface="Comic Sans MS" panose="030F0702030302020204" pitchFamily="66" charset="0"/>
              </a:rPr>
              <a:t> план </a:t>
            </a:r>
            <a:r>
              <a:rPr lang="ru-RU" sz="1400" dirty="0" err="1">
                <a:latin typeface="Comic Sans MS" panose="030F0702030302020204" pitchFamily="66" charset="0"/>
              </a:rPr>
              <a:t>роботи</a:t>
            </a:r>
            <a:r>
              <a:rPr lang="ru-RU" sz="1400" dirty="0">
                <a:latin typeface="Comic Sans MS" panose="030F0702030302020204" pitchFamily="66" charset="0"/>
              </a:rPr>
              <a:t>; 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• </a:t>
            </a:r>
            <a:r>
              <a:rPr lang="ru-RU" sz="1400" dirty="0" err="1">
                <a:latin typeface="Comic Sans MS" panose="030F0702030302020204" pitchFamily="66" charset="0"/>
              </a:rPr>
              <a:t>індивідуальні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картки</a:t>
            </a:r>
            <a:r>
              <a:rPr lang="ru-RU" sz="1400" dirty="0">
                <a:latin typeface="Comic Sans MS" panose="030F0702030302020204" pitchFamily="66" charset="0"/>
              </a:rPr>
              <a:t> психолого-</a:t>
            </a:r>
            <a:r>
              <a:rPr lang="ru-RU" sz="1400" dirty="0" err="1">
                <a:latin typeface="Comic Sans MS" panose="030F0702030302020204" pitchFamily="66" charset="0"/>
              </a:rPr>
              <a:t>педагогічного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діагностування</a:t>
            </a:r>
            <a:r>
              <a:rPr lang="ru-RU" sz="1400" dirty="0">
                <a:latin typeface="Comic Sans MS" panose="030F0702030302020204" pitchFamily="66" charset="0"/>
              </a:rPr>
              <a:t>; • </a:t>
            </a:r>
            <a:r>
              <a:rPr lang="ru-RU" sz="1400" dirty="0" err="1">
                <a:latin typeface="Comic Sans MS" panose="030F0702030302020204" pitchFamily="66" charset="0"/>
              </a:rPr>
              <a:t>протоколи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індивідуальних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консультацій</a:t>
            </a:r>
            <a:r>
              <a:rPr lang="ru-RU" sz="1400" dirty="0">
                <a:latin typeface="Comic Sans MS" panose="030F0702030302020204" pitchFamily="66" charset="0"/>
              </a:rPr>
              <a:t>; 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• журнал </a:t>
            </a:r>
            <a:r>
              <a:rPr lang="ru-RU" sz="1400" dirty="0" err="1">
                <a:latin typeface="Comic Sans MS" panose="030F0702030302020204" pitchFamily="66" charset="0"/>
              </a:rPr>
              <a:t>щоденного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обліку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роботи</a:t>
            </a:r>
            <a:r>
              <a:rPr lang="ru-RU" sz="1400" dirty="0"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latin typeface="Comic Sans MS" panose="030F0702030302020204" pitchFamily="66" charset="0"/>
              </a:rPr>
              <a:t>інші</a:t>
            </a:r>
            <a:r>
              <a:rPr lang="ru-RU" sz="1400" dirty="0">
                <a:latin typeface="Comic Sans MS" panose="030F0702030302020204" pitchFamily="66" charset="0"/>
              </a:rPr>
              <a:t>;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 • </a:t>
            </a:r>
            <a:r>
              <a:rPr lang="ru-RU" sz="1400" dirty="0" err="1">
                <a:latin typeface="Comic Sans MS" panose="030F0702030302020204" pitchFamily="66" charset="0"/>
              </a:rPr>
              <a:t>тижневий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графік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роботи</a:t>
            </a:r>
            <a:r>
              <a:rPr lang="ru-RU" sz="1400" dirty="0">
                <a:latin typeface="Comic Sans MS" panose="030F0702030302020204" pitchFamily="66" charset="0"/>
              </a:rPr>
              <a:t>.</a:t>
            </a:r>
          </a:p>
          <a:p>
            <a:pPr fontAlgn="base"/>
            <a:endParaRPr lang="ru-RU" sz="1400" dirty="0">
              <a:latin typeface="Comic Sans MS" panose="030F0702030302020204" pitchFamily="66" charset="0"/>
            </a:endParaRPr>
          </a:p>
          <a:p>
            <a:pPr fontAlgn="base"/>
            <a:r>
              <a:rPr lang="ru-RU" sz="1400" dirty="0" err="1">
                <a:latin typeface="Comic Sans MS" panose="030F0702030302020204" pitchFamily="66" charset="0"/>
              </a:rPr>
              <a:t>Значна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частина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робочого</a:t>
            </a:r>
            <a:r>
              <a:rPr lang="ru-RU" sz="1400" dirty="0">
                <a:latin typeface="Comic Sans MS" panose="030F0702030302020204" pitchFamily="66" charset="0"/>
              </a:rPr>
              <a:t> часу психолога </a:t>
            </a:r>
            <a:r>
              <a:rPr lang="ru-RU" sz="1400" dirty="0" err="1">
                <a:latin typeface="Comic Sans MS" panose="030F0702030302020204" pitchFamily="66" charset="0"/>
              </a:rPr>
              <a:t>витрачається</a:t>
            </a:r>
            <a:r>
              <a:rPr lang="ru-RU" sz="1400" dirty="0">
                <a:latin typeface="Comic Sans MS" panose="030F0702030302020204" pitchFamily="66" charset="0"/>
              </a:rPr>
              <a:t> на </a:t>
            </a:r>
            <a:r>
              <a:rPr lang="ru-RU" sz="1400" dirty="0" err="1">
                <a:latin typeface="Comic Sans MS" panose="030F0702030302020204" pitchFamily="66" charset="0"/>
              </a:rPr>
              <a:t>написання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різноманітних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звітів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планів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розробку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діагностичних</a:t>
            </a:r>
            <a:r>
              <a:rPr lang="ru-RU" sz="1400" dirty="0">
                <a:latin typeface="Comic Sans MS" panose="030F0702030302020204" pitchFamily="66" charset="0"/>
              </a:rPr>
              <a:t> та </a:t>
            </a:r>
            <a:r>
              <a:rPr lang="ru-RU" sz="1400" dirty="0" err="1">
                <a:latin typeface="Comic Sans MS" panose="030F0702030302020204" pitchFamily="66" charset="0"/>
              </a:rPr>
              <a:t>корекційних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програм</a:t>
            </a:r>
            <a:r>
              <a:rPr lang="ru-RU" sz="1400" dirty="0"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latin typeface="Comic Sans MS" panose="030F0702030302020204" pitchFamily="66" charset="0"/>
              </a:rPr>
              <a:t>рекомендацій</a:t>
            </a:r>
            <a:r>
              <a:rPr lang="ru-RU" sz="1400" dirty="0">
                <a:latin typeface="Comic Sans MS" panose="030F0702030302020204" pitchFamily="66" charset="0"/>
              </a:rPr>
              <a:t> за результатами </a:t>
            </a:r>
            <a:r>
              <a:rPr lang="ru-RU" sz="1400" dirty="0" err="1">
                <a:latin typeface="Comic Sans MS" panose="030F0702030302020204" pitchFamily="66" charset="0"/>
              </a:rPr>
              <a:t>проведених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досліджень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тощо</a:t>
            </a:r>
            <a:r>
              <a:rPr lang="ru-RU" sz="1400" dirty="0">
                <a:latin typeface="Comic Sans MS" panose="030F0702030302020204" pitchFamily="66" charset="0"/>
              </a:rPr>
              <a:t>. </a:t>
            </a:r>
            <a:r>
              <a:rPr lang="ru-RU" sz="1400" dirty="0" err="1">
                <a:latin typeface="Comic Sans MS" panose="030F0702030302020204" pitchFamily="66" charset="0"/>
              </a:rPr>
              <a:t>Виконання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вказаних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видів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робіт</a:t>
            </a:r>
            <a:r>
              <a:rPr lang="ru-RU" sz="1400" dirty="0">
                <a:latin typeface="Comic Sans MS" panose="030F0702030302020204" pitchFamily="66" charset="0"/>
              </a:rPr>
              <a:t> повинно бути </a:t>
            </a:r>
            <a:r>
              <a:rPr lang="ru-RU" sz="1400" dirty="0" err="1">
                <a:latin typeface="Comic Sans MS" panose="030F0702030302020204" pitchFamily="66" charset="0"/>
              </a:rPr>
              <a:t>передбачено</a:t>
            </a:r>
            <a:r>
              <a:rPr lang="ru-RU" sz="1400" dirty="0">
                <a:latin typeface="Comic Sans MS" panose="030F0702030302020204" pitchFamily="66" charset="0"/>
              </a:rPr>
              <a:t> </a:t>
            </a:r>
            <a:r>
              <a:rPr lang="ru-RU" sz="1400" dirty="0" err="1">
                <a:latin typeface="Comic Sans MS" panose="030F0702030302020204" pitchFamily="66" charset="0"/>
              </a:rPr>
              <a:t>річним</a:t>
            </a:r>
            <a:r>
              <a:rPr lang="ru-RU" sz="1400" dirty="0">
                <a:latin typeface="Comic Sans MS" panose="030F0702030302020204" pitchFamily="66" charset="0"/>
              </a:rPr>
              <a:t> планом.</a:t>
            </a:r>
          </a:p>
        </p:txBody>
      </p:sp>
      <p:pic>
        <p:nvPicPr>
          <p:cNvPr id="5" name="Рисунок 4" descr="mU5f6mZqEnk-300x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357694"/>
            <a:ext cx="3143256" cy="235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736" y="4429108"/>
            <a:ext cx="5143536" cy="2071726"/>
          </a:xfrm>
        </p:spPr>
        <p:txBody>
          <a:bodyPr>
            <a:normAutofit fontScale="62500" lnSpcReduction="20000"/>
          </a:bodyPr>
          <a:lstStyle/>
          <a:p>
            <a:pPr algn="ctr" fontAlgn="base">
              <a:buNone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Консультування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учнів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вчителів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тренерів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батьків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 fontAlgn="base"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</a:p>
          <a:p>
            <a:pPr algn="ctr" fontAlgn="base"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ru-RU" sz="2400" dirty="0" err="1">
                <a:latin typeface="Comic Sans MS" panose="030F0702030302020204" pitchFamily="66" charset="0"/>
              </a:rPr>
              <a:t>Це</a:t>
            </a:r>
            <a:r>
              <a:rPr lang="ru-RU" sz="2400" dirty="0">
                <a:latin typeface="Comic Sans MS" panose="030F0702030302020204" pitchFamily="66" charset="0"/>
              </a:rPr>
              <a:t> робота по конкретному </a:t>
            </a:r>
            <a:r>
              <a:rPr lang="ru-RU" sz="2400" dirty="0" err="1">
                <a:latin typeface="Comic Sans MS" panose="030F0702030302020204" pitchFamily="66" charset="0"/>
              </a:rPr>
              <a:t>запиту</a:t>
            </a:r>
            <a:r>
              <a:rPr lang="ru-RU" sz="2400" dirty="0">
                <a:latin typeface="Comic Sans MS" panose="030F0702030302020204" pitchFamily="66" charset="0"/>
              </a:rPr>
              <a:t>. Психолог </a:t>
            </a:r>
            <a:r>
              <a:rPr lang="ru-RU" sz="2400" dirty="0" err="1">
                <a:latin typeface="Comic Sans MS" panose="030F0702030302020204" pitchFamily="66" charset="0"/>
              </a:rPr>
              <a:t>знайомить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вчителів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тренерів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батьків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</a:t>
            </a:r>
            <a:r>
              <a:rPr lang="ru-RU" sz="2400" dirty="0">
                <a:latin typeface="Comic Sans MS" panose="030F0702030302020204" pitchFamily="66" charset="0"/>
              </a:rPr>
              <a:t> результатами </a:t>
            </a:r>
            <a:r>
              <a:rPr lang="ru-RU" sz="2400" dirty="0" err="1">
                <a:latin typeface="Comic Sans MS" panose="030F0702030302020204" pitchFamily="66" charset="0"/>
              </a:rPr>
              <a:t>діагностики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дає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певний</a:t>
            </a:r>
            <a:r>
              <a:rPr lang="ru-RU" sz="2400" dirty="0">
                <a:latin typeface="Comic Sans MS" panose="030F0702030302020204" pitchFamily="66" charset="0"/>
              </a:rPr>
              <a:t> прогноз, </a:t>
            </a:r>
            <a:r>
              <a:rPr lang="ru-RU" sz="2400" dirty="0" err="1">
                <a:latin typeface="Comic Sans MS" panose="030F0702030302020204" pitchFamily="66" charset="0"/>
              </a:rPr>
              <a:t>попереджає</a:t>
            </a:r>
            <a:r>
              <a:rPr lang="ru-RU" sz="2400" dirty="0">
                <a:latin typeface="Comic Sans MS" panose="030F0702030302020204" pitchFamily="66" charset="0"/>
              </a:rPr>
              <a:t> про те, </a:t>
            </a:r>
            <a:r>
              <a:rPr lang="ru-RU" sz="2400" dirty="0" err="1">
                <a:latin typeface="Comic Sans MS" panose="030F0702030302020204" pitchFamily="66" charset="0"/>
              </a:rPr>
              <a:t>які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труднощі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можуть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майбутньому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виникнути</a:t>
            </a:r>
            <a:r>
              <a:rPr lang="ru-RU" sz="2400" dirty="0">
                <a:latin typeface="Comic Sans MS" panose="030F0702030302020204" pitchFamily="66" charset="0"/>
              </a:rPr>
              <a:t> у школяра в </a:t>
            </a:r>
            <a:r>
              <a:rPr lang="ru-RU" sz="2400" dirty="0" err="1">
                <a:latin typeface="Comic Sans MS" panose="030F0702030302020204" pitchFamily="66" charset="0"/>
              </a:rPr>
              <a:t>навчанні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спорті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спілкуванні</a:t>
            </a:r>
            <a:r>
              <a:rPr lang="ru-RU" sz="2400" dirty="0">
                <a:latin typeface="Comic Sans MS" panose="030F0702030302020204" pitchFamily="66" charset="0"/>
              </a:rPr>
              <a:t>; при </a:t>
            </a:r>
            <a:r>
              <a:rPr lang="ru-RU" sz="2400" dirty="0" err="1">
                <a:latin typeface="Comic Sans MS" panose="030F0702030302020204" pitchFamily="66" charset="0"/>
              </a:rPr>
              <a:t>цьому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спільно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виробляються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рекомендації</a:t>
            </a:r>
            <a:r>
              <a:rPr lang="ru-RU" sz="2400" dirty="0">
                <a:latin typeface="Comic Sans MS" panose="030F0702030302020204" pitchFamily="66" charset="0"/>
              </a:rPr>
              <a:t> за </a:t>
            </a:r>
            <a:r>
              <a:rPr lang="ru-RU" sz="2400" dirty="0" err="1">
                <a:latin typeface="Comic Sans MS" panose="030F0702030302020204" pitchFamily="66" charset="0"/>
              </a:rPr>
              <a:t>рішенням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виникаючих</a:t>
            </a:r>
            <a:r>
              <a:rPr lang="ru-RU" sz="2400" dirty="0">
                <a:latin typeface="Comic Sans MS" panose="030F0702030302020204" pitchFamily="66" charset="0"/>
              </a:rPr>
              <a:t> проблем </a:t>
            </a:r>
            <a:r>
              <a:rPr lang="ru-RU" sz="2400" dirty="0" err="1">
                <a:latin typeface="Comic Sans MS" panose="030F0702030302020204" pitchFamily="66" charset="0"/>
              </a:rPr>
              <a:t>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взаємодії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дитиною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0"/>
            <a:ext cx="4501734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Корекційно-відновлювальна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розвивальна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робота</a:t>
            </a:r>
          </a:p>
          <a:p>
            <a:pPr algn="ctr" fontAlgn="base"/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fontAlgn="base"/>
            <a:r>
              <a:rPr lang="ru-RU" sz="1600" dirty="0" err="1">
                <a:latin typeface="Comic Sans MS" panose="030F0702030302020204" pitchFamily="66" charset="0"/>
              </a:rPr>
              <a:t>Заняття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елементами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тренінгу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можуть</a:t>
            </a:r>
            <a:r>
              <a:rPr lang="ru-RU" sz="1600" dirty="0">
                <a:latin typeface="Comic Sans MS" panose="030F0702030302020204" pitchFamily="66" charset="0"/>
              </a:rPr>
              <a:t> бути </a:t>
            </a:r>
            <a:r>
              <a:rPr lang="ru-RU" sz="1600" dirty="0" err="1">
                <a:latin typeface="Comic Sans MS" panose="030F0702030302020204" pitchFamily="66" charset="0"/>
              </a:rPr>
              <a:t>індивідуальними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груповими</a:t>
            </a:r>
            <a:r>
              <a:rPr lang="ru-RU" sz="1600" dirty="0">
                <a:latin typeface="Comic Sans MS" panose="030F0702030302020204" pitchFamily="66" charset="0"/>
              </a:rPr>
              <a:t>. В </a:t>
            </a:r>
            <a:r>
              <a:rPr lang="ru-RU" sz="1600" dirty="0" err="1">
                <a:latin typeface="Comic Sans MS" panose="030F0702030302020204" pitchFamily="66" charset="0"/>
              </a:rPr>
              <a:t>ході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їх</a:t>
            </a:r>
            <a:r>
              <a:rPr lang="ru-RU" sz="1600" dirty="0">
                <a:latin typeface="Comic Sans MS" panose="030F0702030302020204" pitchFamily="66" charset="0"/>
              </a:rPr>
              <a:t> психолог </a:t>
            </a:r>
            <a:r>
              <a:rPr lang="ru-RU" sz="1600" dirty="0" err="1">
                <a:latin typeface="Comic Sans MS" panose="030F0702030302020204" pitchFamily="66" charset="0"/>
              </a:rPr>
              <a:t>прагне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скоректувати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небажані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особливості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психічного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розвитку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дитини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  <a:r>
              <a:rPr lang="ru-RU" sz="1600" dirty="0" err="1">
                <a:latin typeface="Comic Sans MS" panose="030F0702030302020204" pitchFamily="66" charset="0"/>
              </a:rPr>
              <a:t>Ці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заняття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можуть</a:t>
            </a:r>
            <a:r>
              <a:rPr lang="ru-RU" sz="1600" dirty="0">
                <a:latin typeface="Comic Sans MS" panose="030F0702030302020204" pitchFamily="66" charset="0"/>
              </a:rPr>
              <a:t> бути </a:t>
            </a:r>
            <a:r>
              <a:rPr lang="ru-RU" sz="1600" dirty="0" err="1">
                <a:latin typeface="Comic Sans MS" panose="030F0702030302020204" pitchFamily="66" charset="0"/>
              </a:rPr>
              <a:t>направлені</a:t>
            </a:r>
            <a:r>
              <a:rPr lang="ru-RU" sz="1600" dirty="0">
                <a:latin typeface="Comic Sans MS" panose="030F0702030302020204" pitchFamily="66" charset="0"/>
              </a:rPr>
              <a:t> як на </a:t>
            </a:r>
            <a:r>
              <a:rPr lang="ru-RU" sz="1600" dirty="0" err="1">
                <a:latin typeface="Comic Sans MS" panose="030F0702030302020204" pitchFamily="66" charset="0"/>
              </a:rPr>
              <a:t>розвиток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пізнавальних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процесів</a:t>
            </a:r>
            <a:r>
              <a:rPr lang="ru-RU" sz="1600" dirty="0">
                <a:latin typeface="Comic Sans MS" panose="030F0702030302020204" pitchFamily="66" charset="0"/>
              </a:rPr>
              <a:t> (</a:t>
            </a:r>
            <a:r>
              <a:rPr lang="ru-RU" sz="1600" dirty="0" err="1">
                <a:latin typeface="Comic Sans MS" panose="030F0702030302020204" pitchFamily="66" charset="0"/>
              </a:rPr>
              <a:t>пам’ять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увага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мислення</a:t>
            </a:r>
            <a:r>
              <a:rPr lang="ru-RU" sz="1600" dirty="0">
                <a:latin typeface="Comic Sans MS" panose="030F0702030302020204" pitchFamily="66" charset="0"/>
              </a:rPr>
              <a:t>), так </a:t>
            </a:r>
            <a:r>
              <a:rPr lang="ru-RU" sz="1600" dirty="0" err="1">
                <a:latin typeface="Comic Sans MS" panose="030F0702030302020204" pitchFamily="66" charset="0"/>
              </a:rPr>
              <a:t>і</a:t>
            </a:r>
            <a:r>
              <a:rPr lang="ru-RU" sz="1600" dirty="0">
                <a:latin typeface="Comic Sans MS" panose="030F0702030302020204" pitchFamily="66" charset="0"/>
              </a:rPr>
              <a:t> на </a:t>
            </a:r>
            <a:r>
              <a:rPr lang="ru-RU" sz="1600" dirty="0" err="1">
                <a:latin typeface="Comic Sans MS" panose="030F0702030302020204" pitchFamily="66" charset="0"/>
              </a:rPr>
              <a:t>вирішення</a:t>
            </a:r>
            <a:r>
              <a:rPr lang="ru-RU" sz="1600" dirty="0">
                <a:latin typeface="Comic Sans MS" panose="030F0702030302020204" pitchFamily="66" charset="0"/>
              </a:rPr>
              <a:t> проблем в </a:t>
            </a:r>
            <a:r>
              <a:rPr lang="ru-RU" sz="1600" dirty="0" err="1">
                <a:latin typeface="Comic Sans MS" panose="030F0702030302020204" pitchFamily="66" charset="0"/>
              </a:rPr>
              <a:t>емоційно-вольовій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сфері</a:t>
            </a:r>
            <a:r>
              <a:rPr lang="ru-RU" sz="1600" dirty="0">
                <a:latin typeface="Comic Sans MS" panose="030F0702030302020204" pitchFamily="66" charset="0"/>
              </a:rPr>
              <a:t>, у </a:t>
            </a:r>
            <a:r>
              <a:rPr lang="ru-RU" sz="1600" dirty="0" err="1">
                <a:latin typeface="Comic Sans MS" panose="030F0702030302020204" pitchFamily="66" charset="0"/>
              </a:rPr>
              <a:t>сфері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спілкування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проблеми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самооцінки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учнів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  <a:r>
              <a:rPr lang="ru-RU" sz="1600" dirty="0" err="1">
                <a:latin typeface="Comic Sans MS" panose="030F0702030302020204" pitchFamily="66" charset="0"/>
              </a:rPr>
              <a:t>розвиток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комунікативних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навичок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презинтація</a:t>
            </a:r>
            <a:r>
              <a:rPr lang="ru-RU" sz="1600" dirty="0">
                <a:latin typeface="Comic Sans MS" panose="030F0702030302020204" pitchFamily="66" charset="0"/>
              </a:rPr>
              <a:t> себе в </a:t>
            </a:r>
            <a:r>
              <a:rPr lang="ru-RU" sz="1600" dirty="0" err="1">
                <a:latin typeface="Comic Sans MS" panose="030F0702030302020204" pitchFamily="66" charset="0"/>
              </a:rPr>
              <a:t>колективі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тощо</a:t>
            </a:r>
            <a:r>
              <a:rPr lang="ru-RU" sz="1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Рисунок 6" descr="IMG_20211125_172901.jpg"/>
          <p:cNvPicPr>
            <a:picLocks noChangeAspect="1"/>
          </p:cNvPicPr>
          <p:nvPr/>
        </p:nvPicPr>
        <p:blipFill>
          <a:blip r:embed="rId2" cstate="print"/>
          <a:srcRect l="7031" r="28125"/>
          <a:stretch>
            <a:fillRect/>
          </a:stretch>
        </p:blipFill>
        <p:spPr>
          <a:xfrm rot="5400000">
            <a:off x="4851368" y="2350896"/>
            <a:ext cx="2357454" cy="167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1224_120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67093"/>
            <a:ext cx="356415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0210_115837.jpg"/>
          <p:cNvPicPr>
            <a:picLocks noChangeAspect="1"/>
          </p:cNvPicPr>
          <p:nvPr/>
        </p:nvPicPr>
        <p:blipFill>
          <a:blip r:embed="rId4" cstate="print"/>
          <a:srcRect r="27344"/>
          <a:stretch>
            <a:fillRect/>
          </a:stretch>
        </p:blipFill>
        <p:spPr>
          <a:xfrm>
            <a:off x="214282" y="3714752"/>
            <a:ext cx="3715454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8249" y="447160"/>
            <a:ext cx="38576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просвіта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 fontAlgn="base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fontAlgn="base"/>
            <a:r>
              <a:rPr lang="ru-RU" sz="2000" dirty="0" err="1">
                <a:latin typeface="Comic Sans MS" panose="030F0702030302020204" pitchFamily="66" charset="0"/>
              </a:rPr>
              <a:t>Полягає</a:t>
            </a:r>
            <a:r>
              <a:rPr lang="ru-RU" sz="2000" dirty="0">
                <a:latin typeface="Comic Sans MS" panose="030F0702030302020204" pitchFamily="66" charset="0"/>
              </a:rPr>
              <a:t> в тому, </a:t>
            </a:r>
            <a:r>
              <a:rPr lang="ru-RU" sz="2000" dirty="0" err="1">
                <a:latin typeface="Comic Sans MS" panose="030F0702030302020204" pitchFamily="66" charset="0"/>
              </a:rPr>
              <a:t>щоб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знайомити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вчителів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тренерів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батьків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основними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закономірностями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умовами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сприятливого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психічного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розвитку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дитини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Воно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здійснюється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ході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консультування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виступів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педагогічних</a:t>
            </a:r>
            <a:r>
              <a:rPr lang="ru-RU" sz="2000" dirty="0">
                <a:latin typeface="Comic Sans MS" panose="030F0702030302020204" pitchFamily="66" charset="0"/>
              </a:rPr>
              <a:t> радах </a:t>
            </a:r>
            <a:r>
              <a:rPr lang="ru-RU" sz="2000" dirty="0" err="1">
                <a:latin typeface="Comic Sans MS" panose="030F0702030302020204" pitchFamily="66" charset="0"/>
              </a:rPr>
              <a:t>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батьківських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зборах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Рисунок 10" descr="IMG_20210205_104910.jpg"/>
          <p:cNvPicPr>
            <a:picLocks noChangeAspect="1"/>
          </p:cNvPicPr>
          <p:nvPr/>
        </p:nvPicPr>
        <p:blipFill>
          <a:blip r:embed="rId2" cstate="print"/>
          <a:srcRect l="26562" r="34375" b="26478"/>
          <a:stretch>
            <a:fillRect/>
          </a:stretch>
        </p:blipFill>
        <p:spPr>
          <a:xfrm rot="5400000">
            <a:off x="-8415" y="365549"/>
            <a:ext cx="2286016" cy="198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10320_094200.jpg"/>
          <p:cNvPicPr>
            <a:picLocks noChangeAspect="1"/>
          </p:cNvPicPr>
          <p:nvPr/>
        </p:nvPicPr>
        <p:blipFill>
          <a:blip r:embed="rId3" cstate="print"/>
          <a:srcRect l="14062" r="24219"/>
          <a:stretch>
            <a:fillRect/>
          </a:stretch>
        </p:blipFill>
        <p:spPr>
          <a:xfrm rot="5400000">
            <a:off x="2942901" y="4836123"/>
            <a:ext cx="2035983" cy="1520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G_20210422_134638.jpg"/>
          <p:cNvPicPr>
            <a:picLocks noChangeAspect="1"/>
          </p:cNvPicPr>
          <p:nvPr/>
        </p:nvPicPr>
        <p:blipFill>
          <a:blip r:embed="rId4" cstate="print"/>
          <a:srcRect l="14063" r="38281"/>
          <a:stretch>
            <a:fillRect/>
          </a:stretch>
        </p:blipFill>
        <p:spPr>
          <a:xfrm rot="5400000">
            <a:off x="100632" y="3328336"/>
            <a:ext cx="258475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10204_1713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6247" y="2786058"/>
            <a:ext cx="2757753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10422_134731.jpg"/>
          <p:cNvPicPr>
            <a:picLocks noChangeAspect="1"/>
          </p:cNvPicPr>
          <p:nvPr/>
        </p:nvPicPr>
        <p:blipFill>
          <a:blip r:embed="rId6" cstate="print"/>
          <a:srcRect l="21094" r="40625"/>
          <a:stretch>
            <a:fillRect/>
          </a:stretch>
        </p:blipFill>
        <p:spPr>
          <a:xfrm rot="5400000">
            <a:off x="6703273" y="-226149"/>
            <a:ext cx="2214578" cy="2666876"/>
          </a:xfrm>
          <a:prstGeom prst="rect">
            <a:avLst/>
          </a:prstGeom>
        </p:spPr>
      </p:pic>
      <p:pic>
        <p:nvPicPr>
          <p:cNvPr id="16" name="Рисунок 15" descr="IMG_20201217_1143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03972" y="4995627"/>
            <a:ext cx="3797184" cy="175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1053</Words>
  <Application>Microsoft Office PowerPoint</Application>
  <PresentationFormat>Экран (4:3)</PresentationFormat>
  <Paragraphs>90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Wingdings</vt:lpstr>
      <vt:lpstr>Тема Office</vt:lpstr>
      <vt:lpstr>Робота практичного психолога  </vt:lpstr>
      <vt:lpstr>Давайте знайомитися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практичного психолога в дитячих будинках і школах-інтернатах</dc:title>
  <dc:creator>Professional</dc:creator>
  <cp:lastModifiedBy>Professional</cp:lastModifiedBy>
  <cp:revision>46</cp:revision>
  <dcterms:created xsi:type="dcterms:W3CDTF">2022-04-11T08:34:49Z</dcterms:created>
  <dcterms:modified xsi:type="dcterms:W3CDTF">2022-10-17T17:56:58Z</dcterms:modified>
</cp:coreProperties>
</file>