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0" r:id="rId2"/>
    <p:sldId id="396" r:id="rId3"/>
    <p:sldId id="386" r:id="rId4"/>
    <p:sldId id="392" r:id="rId5"/>
    <p:sldId id="393" r:id="rId6"/>
    <p:sldId id="394" r:id="rId7"/>
    <p:sldId id="395" r:id="rId8"/>
    <p:sldId id="374" r:id="rId9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88E"/>
    <a:srgbClr val="F24E5E"/>
    <a:srgbClr val="D7D7D9"/>
    <a:srgbClr val="606060"/>
    <a:srgbClr val="8FC8C4"/>
    <a:srgbClr val="39393A"/>
    <a:srgbClr val="FD4664"/>
    <a:srgbClr val="6D6E70"/>
    <a:srgbClr val="361971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08" autoAdjust="0"/>
  </p:normalViewPr>
  <p:slideViewPr>
    <p:cSldViewPr snapToGrid="0" showGuides="1">
      <p:cViewPr varScale="1">
        <p:scale>
          <a:sx n="107" d="100"/>
          <a:sy n="107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F6ACE5D-7A6F-4231-95BB-00235C2D4B7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03A4963-4C50-4771-BB51-D518A9A09A6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66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8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3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605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26.12.2019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hyperlink" Target="https://t.me/zno2020k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94" y="2535032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ЗНО-2020</a:t>
            </a:r>
            <a:endParaRPr lang="uk-UA" sz="72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9743" y="3774522"/>
            <a:ext cx="11269473" cy="9525"/>
          </a:xfrm>
          <a:prstGeom prst="line">
            <a:avLst/>
          </a:prstGeom>
          <a:ln w="63500">
            <a:solidFill>
              <a:srgbClr val="8FC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1027" y="4066402"/>
            <a:ext cx="1184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36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собливості проведення та реєстрації</a:t>
            </a:r>
            <a:endParaRPr lang="uk-UA" sz="36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-1" r="16249" b="61091"/>
          <a:stretch/>
        </p:blipFill>
        <p:spPr>
          <a:xfrm rot="16200000">
            <a:off x="-2901564" y="2895386"/>
            <a:ext cx="6858000" cy="10672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86515" y="4203307"/>
            <a:ext cx="3927909" cy="734632"/>
            <a:chOff x="1637077" y="1530907"/>
            <a:chExt cx="3927909" cy="73463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37077" y="1630805"/>
              <a:ext cx="2641625" cy="53483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sz="15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uk-UA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країнська мова і література</a:t>
              </a:r>
              <a:endParaRPr lang="ru-RU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278702" y="1530907"/>
              <a:ext cx="1286284" cy="734632"/>
              <a:chOff x="4278702" y="1530907"/>
              <a:chExt cx="1286284" cy="734632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30663" t="55759" r="54145" b="32354"/>
              <a:stretch/>
            </p:blipFill>
            <p:spPr>
              <a:xfrm>
                <a:off x="4278702" y="1530907"/>
                <a:ext cx="1286284" cy="734632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566241" y="1743910"/>
                <a:ext cx="711205" cy="323165"/>
              </a:xfrm>
              <a:prstGeom prst="rect">
                <a:avLst/>
              </a:prstGeom>
              <a:solidFill>
                <a:srgbClr val="8FC8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21.03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6749237" y="4106785"/>
            <a:ext cx="3927909" cy="927676"/>
            <a:chOff x="1637077" y="2487524"/>
            <a:chExt cx="3927909" cy="92767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637077" y="2487524"/>
              <a:ext cx="2641625" cy="92767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України, математика, біологія, географія, фізика, хімія, іноземні мови </a:t>
              </a:r>
            </a:p>
            <a:p>
              <a:r>
                <a:rPr lang="uk-UA" sz="12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(один предмет з переліку)</a:t>
              </a:r>
              <a:endParaRPr lang="ru-RU" sz="12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4278702" y="2584046"/>
              <a:ext cx="1286284" cy="734632"/>
              <a:chOff x="4278702" y="1530907"/>
              <a:chExt cx="1286284" cy="734632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30663" t="55759" r="54145" b="32354"/>
              <a:stretch/>
            </p:blipFill>
            <p:spPr>
              <a:xfrm>
                <a:off x="4278702" y="1530907"/>
                <a:ext cx="1286284" cy="734632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566241" y="1743910"/>
                <a:ext cx="711205" cy="323165"/>
              </a:xfrm>
              <a:prstGeom prst="rect">
                <a:avLst/>
              </a:prstGeom>
              <a:solidFill>
                <a:srgbClr val="8FC8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28.03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095921" y="2165642"/>
            <a:ext cx="1269046" cy="323165"/>
          </a:xfrm>
          <a:prstGeom prst="rect">
            <a:avLst/>
          </a:prstGeom>
          <a:solidFill>
            <a:srgbClr val="ED888E"/>
          </a:solidFill>
        </p:spPr>
        <p:txBody>
          <a:bodyPr wrap="square" rtlCol="0">
            <a:spAutoFit/>
          </a:bodyPr>
          <a:lstStyle/>
          <a:p>
            <a:r>
              <a:rPr lang="uk-U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02.03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87563" y="1153212"/>
            <a:ext cx="10815049" cy="2430094"/>
            <a:chOff x="1287813" y="703610"/>
            <a:chExt cx="10815049" cy="243009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287813" y="1304904"/>
              <a:ext cx="1797576" cy="1828800"/>
              <a:chOff x="1211606" y="1266825"/>
              <a:chExt cx="1797576" cy="1828800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295064" y="1279795"/>
                <a:ext cx="1714118" cy="779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еєстрація для участі у пробному ЗНО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03.01-24.01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20605" t="8212" r="59817" b="58565"/>
            <a:stretch/>
          </p:blipFill>
          <p:spPr>
            <a:xfrm>
              <a:off x="2939715" y="1192561"/>
              <a:ext cx="1647069" cy="187459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39960" t="2269" r="843" b="90417"/>
            <a:stretch/>
          </p:blipFill>
          <p:spPr>
            <a:xfrm>
              <a:off x="8312706" y="703610"/>
              <a:ext cx="3790156" cy="414068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663968" y="774553"/>
              <a:ext cx="1891718" cy="2340727"/>
              <a:chOff x="1211606" y="754898"/>
              <a:chExt cx="1808260" cy="2340727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42" name="Прямоугольник 41"/>
              <p:cNvSpPr/>
              <p:nvPr/>
            </p:nvSpPr>
            <p:spPr>
              <a:xfrm>
                <a:off x="1305748" y="754898"/>
                <a:ext cx="1714118" cy="12680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оприлюднення правильних відповідей</a:t>
                </a:r>
              </a:p>
              <a:p>
                <a:r>
                  <a:rPr lang="uk-UA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української мови і літератури 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24.03.2020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6341462" y="774553"/>
              <a:ext cx="1942382" cy="2340727"/>
              <a:chOff x="1211606" y="754898"/>
              <a:chExt cx="1808260" cy="2340727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46" name="Прямоугольник 45"/>
              <p:cNvSpPr/>
              <p:nvPr/>
            </p:nvSpPr>
            <p:spPr>
              <a:xfrm>
                <a:off x="1305748" y="754898"/>
                <a:ext cx="1714118" cy="12680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оприлюднення правильних відповідей</a:t>
                </a:r>
              </a:p>
              <a:p>
                <a:r>
                  <a:rPr lang="uk-UA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решти предметів </a:t>
                </a:r>
              </a:p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(з переліку)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31.03.2020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8447516" y="1272018"/>
              <a:ext cx="1865995" cy="1828800"/>
              <a:chOff x="1211606" y="1266825"/>
              <a:chExt cx="1783672" cy="1828800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50" name="Прямоугольник 49"/>
              <p:cNvSpPr/>
              <p:nvPr/>
            </p:nvSpPr>
            <p:spPr>
              <a:xfrm>
                <a:off x="1281160" y="1308986"/>
                <a:ext cx="1714118" cy="766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 української мови і літератури 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27.03.2020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10150951" y="1235294"/>
              <a:ext cx="1951911" cy="1848760"/>
              <a:chOff x="1211606" y="1246865"/>
              <a:chExt cx="1817131" cy="1848760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1314619" y="1246865"/>
                <a:ext cx="1714118" cy="808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 решти предметів </a:t>
                </a:r>
              </a:p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(з переліку)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03.04.2020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1202000" y="5431509"/>
            <a:ext cx="10800612" cy="42412"/>
          </a:xfrm>
          <a:prstGeom prst="line">
            <a:avLst/>
          </a:prstGeom>
          <a:ln w="63500">
            <a:solidFill>
              <a:srgbClr val="8FC8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1534289" y="5706164"/>
            <a:ext cx="9616096" cy="823952"/>
            <a:chOff x="1233751" y="5485466"/>
            <a:chExt cx="10938295" cy="823952"/>
          </a:xfrm>
        </p:grpSpPr>
        <p:sp>
          <p:nvSpPr>
            <p:cNvPr id="61" name="TextBox 60"/>
            <p:cNvSpPr txBox="1"/>
            <p:nvPr/>
          </p:nvSpPr>
          <p:spPr>
            <a:xfrm>
              <a:off x="1233751" y="5485466"/>
              <a:ext cx="10938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ВАРТІСТЬ ПОСЛУГИ ІЗ ПРОВЕДЕННЯ ПРОБНОГО </a:t>
              </a:r>
            </a:p>
            <a:p>
              <a:pPr algn="ctr"/>
              <a:r>
                <a:rPr lang="uk-UA" sz="1600" dirty="0" smtClean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ЗОВНІШНЬОГО НЕЗАЛЕЖНОГО ОЦІНЮВАННЯ 2020 РОКУ</a:t>
              </a:r>
              <a:endParaRPr lang="ru-RU" sz="1600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85475" y="5909308"/>
              <a:ext cx="5900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СКЛАДАЄ </a:t>
              </a:r>
              <a:r>
                <a:rPr lang="uk-UA" sz="2000" b="1" dirty="0">
                  <a:solidFill>
                    <a:srgbClr val="8FC8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141</a:t>
              </a:r>
              <a:r>
                <a:rPr lang="uk-UA" sz="2000" b="1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b="1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ГРН</a:t>
              </a:r>
              <a:r>
                <a:rPr lang="uk-UA" sz="1600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(ЗА ОДНЕ ТЕСТУВАННЯ</a:t>
              </a:r>
              <a:r>
                <a:rPr lang="uk-UA" sz="1600" dirty="0" smtClean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600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79866" y="2607285"/>
            <a:ext cx="926928" cy="323165"/>
          </a:xfrm>
          <a:prstGeom prst="rect">
            <a:avLst/>
          </a:prstGeom>
          <a:solidFill>
            <a:srgbClr val="ED888E"/>
          </a:solidFill>
        </p:spPr>
        <p:txBody>
          <a:bodyPr wrap="square" rtlCol="0">
            <a:spAutoFit/>
          </a:bodyPr>
          <a:lstStyle/>
          <a:p>
            <a:r>
              <a:rPr lang="uk-U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02.03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070" t="9369" r="17364" b="35042"/>
          <a:stretch/>
        </p:blipFill>
        <p:spPr>
          <a:xfrm>
            <a:off x="1291605" y="1535373"/>
            <a:ext cx="9885911" cy="50208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2671509" y="734236"/>
            <a:ext cx="6659593" cy="589597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1248" y="3152634"/>
            <a:ext cx="1719617" cy="2320118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028065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заповнення електронної форми реєстраційної заяви для кожної особи, яка заповнила таку форму на веб-сайті ХРЦОЯО створюється інформаційна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сторінка, доступ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якої здійснюється за персональним кодом та РІN-кодом, які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</a:t>
            </a:r>
            <a:r>
              <a:rPr lang="uk-UA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ЗБЕРЕГТИ</a:t>
            </a:r>
            <a:endParaRPr lang="uk-UA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0440" t="9869" r="17070" b="41573"/>
          <a:stretch/>
        </p:blipFill>
        <p:spPr>
          <a:xfrm>
            <a:off x="1692323" y="2004287"/>
            <a:ext cx="9799094" cy="4423809"/>
          </a:xfrm>
          <a:prstGeom prst="rect">
            <a:avLst/>
          </a:prstGeom>
          <a:ln>
            <a:solidFill>
              <a:srgbClr val="D7D7D9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136341" y="5397689"/>
            <a:ext cx="1719617" cy="764274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8362" y="5397689"/>
            <a:ext cx="1719617" cy="764274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30035" y="5601224"/>
            <a:ext cx="914400" cy="409433"/>
          </a:xfrm>
          <a:prstGeom prst="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32376" y="5575109"/>
            <a:ext cx="914400" cy="409433"/>
          </a:xfrm>
          <a:prstGeom prst="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68758" y="5554634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1111</a:t>
            </a:r>
            <a:endParaRPr lang="ru-RU" sz="2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3871" y="5548992"/>
            <a:ext cx="14285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12345678</a:t>
            </a:r>
            <a:endParaRPr lang="ru-RU" sz="2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028065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Оформлення реєстраційної заяви </a:t>
            </a:r>
            <a:endParaRPr lang="uk-UA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48447" y="1867808"/>
            <a:ext cx="6640523" cy="4907047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</a:p>
          <a:p>
            <a:pPr algn="ctr">
              <a:defRPr/>
            </a:pPr>
            <a:endParaRPr lang="uk-UA" sz="800" b="1" dirty="0" smtClean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Заява повинна бути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роздрукована, підписана та завантажена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вигляді відсканованого зображення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(формати</a:t>
            </a:r>
            <a:r>
              <a:rPr lang="en-US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.JPG/ .PNG/ .GIF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indent="180975" algn="just">
              <a:defRPr/>
            </a:pPr>
            <a:endParaRPr lang="uk-UA" sz="2000" b="1" dirty="0" smtClean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Заяви, які не відповідають визначеним вимогам, не будуть розглянуті.</a:t>
            </a:r>
          </a:p>
          <a:p>
            <a:pPr indent="180975" algn="just">
              <a:defRPr/>
            </a:pP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заяви повинен розміщуватися на одному аркуші формату А4.</a:t>
            </a:r>
          </a:p>
          <a:p>
            <a:pPr indent="180975" algn="just">
              <a:defRPr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Надсилати заяву звичайною поштою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</a:t>
            </a:r>
            <a:endParaRPr lang="ru-RU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41707" t="10383" r="38604" b="55887"/>
          <a:stretch/>
        </p:blipFill>
        <p:spPr>
          <a:xfrm>
            <a:off x="1622067" y="2402318"/>
            <a:ext cx="3062177" cy="3551274"/>
          </a:xfrm>
          <a:prstGeom prst="rect">
            <a:avLst/>
          </a:prstGeom>
          <a:ln>
            <a:solidFill>
              <a:srgbClr val="D7D7D9"/>
            </a:solidFill>
          </a:ln>
        </p:spPr>
      </p:pic>
    </p:spTree>
    <p:extLst>
      <p:ext uri="{BB962C8B-B14F-4D97-AF65-F5344CB8AC3E}">
        <p14:creationId xmlns:p14="http://schemas.microsoft.com/office/powerpoint/2010/main" val="3381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028065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 пробного ЗНО повинен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перевірити </a:t>
            </a:r>
            <a:r>
              <a:rPr lang="uk-UA" sz="2000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статуси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оплати та обробки заяви через п’ять робочих днів із дня оплати та отримання ХРЦОЯО реєстраційної заяви, але не пізніше 31.01.2020.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7348" t="36973" r="14458" b="30570"/>
          <a:stretch/>
        </p:blipFill>
        <p:spPr>
          <a:xfrm>
            <a:off x="2070313" y="2147775"/>
            <a:ext cx="8998179" cy="3923415"/>
          </a:xfrm>
          <a:prstGeom prst="rect">
            <a:avLst/>
          </a:prstGeom>
          <a:ln>
            <a:solidFill>
              <a:srgbClr val="D7D7D9"/>
            </a:solidFill>
          </a:ln>
        </p:spPr>
      </p:pic>
    </p:spTree>
    <p:extLst>
      <p:ext uri="{BB962C8B-B14F-4D97-AF65-F5344CB8AC3E}">
        <p14:creationId xmlns:p14="http://schemas.microsoft.com/office/powerpoint/2010/main" val="1644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22469" y="105508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9664" y="2816183"/>
            <a:ext cx="10302948" cy="1458105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для проходження пробного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 </a:t>
            </a:r>
            <a:r>
              <a:rPr lang="uk-UA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автоматичної реєстрації для участі в основній сесії зовнішнього незалежного оцінювання.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9664" y="4687512"/>
            <a:ext cx="10302948" cy="1362413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пробного ЗНО </a:t>
            </a:r>
            <a:r>
              <a:rPr lang="uk-UA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будуть зараховані</a:t>
            </a:r>
            <a:r>
              <a:rPr lang="uk-UA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оцінки за державну підсумкову атестацію та не будуть використані для участі в конкурсному відборі під час вступу до закладів вищої освіти.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9664" y="980236"/>
            <a:ext cx="10302948" cy="1422722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проходить з метою ознайомлення всіх охочих із процедурою проведення зовнішнього незалежного оцінювання, структурою та змістом тестового зошита, порядком доступу до пункту тестування та робочого місця.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є обов’язковим.</a:t>
            </a:r>
            <a:endParaRPr lang="ru-RU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322225"/>
            <a:ext cx="2924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24175" y="488950"/>
            <a:ext cx="71882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>
                <a:solidFill>
                  <a:srgbClr val="ED888E"/>
                </a:solidFill>
                <a:cs typeface="Arial" panose="020B0604020202020204" pitchFamily="34" charset="0"/>
              </a:rPr>
              <a:t>інформаційної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057)705-07-37; 097 8323496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технічної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057)705-15-48</a:t>
            </a:r>
            <a:endParaRPr kumimoji="1" lang="uk-UA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пошта</a:t>
            </a:r>
            <a:r>
              <a:rPr kumimoji="1" lang="en-US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пробного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ЗНО: 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help@zno-kharkiv.org.ua</a:t>
            </a:r>
            <a:r>
              <a:rPr kumimoji="1" lang="uk-UA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543465" y="5133403"/>
            <a:ext cx="12252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4000" dirty="0">
                <a:solidFill>
                  <a:schemeClr val="bg2">
                    <a:lumMod val="25000"/>
                  </a:schemeClr>
                </a:solidFill>
              </a:rPr>
              <a:t>Телеграм-канал ХРЦОЯО   </a:t>
            </a:r>
            <a:r>
              <a:rPr lang="uk-UA" altLang="ru-RU" sz="4000" dirty="0">
                <a:hlinkClick r:id="rId4"/>
              </a:rPr>
              <a:t>https://</a:t>
            </a:r>
            <a:r>
              <a:rPr lang="uk-UA" altLang="ru-RU" sz="4000" dirty="0" smtClean="0">
                <a:hlinkClick r:id="rId4"/>
              </a:rPr>
              <a:t>t.me/zno2020kh</a:t>
            </a:r>
            <a:endParaRPr lang="uk-UA" altLang="ru-RU" sz="4000" dirty="0" smtClean="0"/>
          </a:p>
          <a:p>
            <a:r>
              <a:rPr lang="uk-UA" altLang="ru-RU" sz="4000" dirty="0" smtClean="0"/>
              <a:t> </a:t>
            </a:r>
            <a:r>
              <a:rPr lang="en-US" altLang="ru-RU" sz="4000" dirty="0" smtClean="0">
                <a:solidFill>
                  <a:schemeClr val="bg2">
                    <a:lumMod val="25000"/>
                  </a:schemeClr>
                </a:solidFill>
              </a:rPr>
              <a:t>Instagram   </a:t>
            </a:r>
            <a:r>
              <a:rPr lang="en-US" altLang="ru-RU" sz="4000" dirty="0" smtClean="0"/>
              <a:t>                           </a:t>
            </a:r>
            <a:r>
              <a:rPr lang="en-US" altLang="ru-RU" sz="4000" b="1" dirty="0" smtClean="0">
                <a:solidFill>
                  <a:srgbClr val="F24E5E"/>
                </a:solidFill>
              </a:rPr>
              <a:t>zno2020kh</a:t>
            </a:r>
            <a:endParaRPr lang="uk-UA" altLang="ru-RU" sz="4000" b="1" dirty="0">
              <a:solidFill>
                <a:srgbClr val="F24E5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167260" y="5347678"/>
            <a:ext cx="457073" cy="420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167260" y="5849616"/>
            <a:ext cx="507357" cy="5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11716</TotalTime>
  <Words>366</Words>
  <Application>Microsoft Office PowerPoint</Application>
  <PresentationFormat>Широкоэкранный</PresentationFormat>
  <Paragraphs>73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Валерия А. Ханикова</cp:lastModifiedBy>
  <cp:revision>327</cp:revision>
  <cp:lastPrinted>2019-12-09T10:20:58Z</cp:lastPrinted>
  <dcterms:created xsi:type="dcterms:W3CDTF">2019-04-04T08:53:31Z</dcterms:created>
  <dcterms:modified xsi:type="dcterms:W3CDTF">2019-12-26T11:30:38Z</dcterms:modified>
</cp:coreProperties>
</file>